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28" r:id="rId2"/>
    <p:sldId id="329" r:id="rId3"/>
    <p:sldId id="327" r:id="rId4"/>
    <p:sldId id="326" r:id="rId5"/>
    <p:sldId id="276" r:id="rId6"/>
    <p:sldId id="380" r:id="rId7"/>
    <p:sldId id="331" r:id="rId8"/>
    <p:sldId id="386" r:id="rId9"/>
    <p:sldId id="391" r:id="rId10"/>
    <p:sldId id="385" r:id="rId11"/>
    <p:sldId id="325" r:id="rId12"/>
    <p:sldId id="384" r:id="rId13"/>
    <p:sldId id="332" r:id="rId14"/>
    <p:sldId id="381" r:id="rId15"/>
    <p:sldId id="389" r:id="rId16"/>
    <p:sldId id="382" r:id="rId17"/>
    <p:sldId id="371" r:id="rId18"/>
    <p:sldId id="349" r:id="rId19"/>
    <p:sldId id="348" r:id="rId20"/>
    <p:sldId id="387" r:id="rId21"/>
    <p:sldId id="352" r:id="rId22"/>
    <p:sldId id="347" r:id="rId23"/>
    <p:sldId id="353" r:id="rId24"/>
    <p:sldId id="354" r:id="rId25"/>
    <p:sldId id="392" r:id="rId26"/>
    <p:sldId id="355" r:id="rId27"/>
    <p:sldId id="356" r:id="rId28"/>
    <p:sldId id="359" r:id="rId29"/>
    <p:sldId id="363" r:id="rId30"/>
    <p:sldId id="357" r:id="rId31"/>
    <p:sldId id="365" r:id="rId32"/>
    <p:sldId id="364" r:id="rId33"/>
    <p:sldId id="360" r:id="rId34"/>
    <p:sldId id="361" r:id="rId35"/>
    <p:sldId id="366" r:id="rId36"/>
    <p:sldId id="324" r:id="rId37"/>
    <p:sldId id="368" r:id="rId38"/>
    <p:sldId id="374" r:id="rId39"/>
    <p:sldId id="396" r:id="rId40"/>
    <p:sldId id="376" r:id="rId41"/>
    <p:sldId id="377" r:id="rId42"/>
    <p:sldId id="378" r:id="rId43"/>
    <p:sldId id="398" r:id="rId44"/>
    <p:sldId id="321" r:id="rId45"/>
    <p:sldId id="372" r:id="rId46"/>
    <p:sldId id="351" r:id="rId47"/>
    <p:sldId id="394" r:id="rId48"/>
    <p:sldId id="397" r:id="rId49"/>
    <p:sldId id="395" r:id="rId50"/>
    <p:sldId id="323" r:id="rId5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95C"/>
    <a:srgbClr val="FF6452"/>
    <a:srgbClr val="FAEFE2"/>
    <a:srgbClr val="7F7F7F"/>
    <a:srgbClr val="483516"/>
    <a:srgbClr val="FEF9F5"/>
    <a:srgbClr val="FFFFFF"/>
    <a:srgbClr val="00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76"/>
    <p:restoredTop sz="95958"/>
  </p:normalViewPr>
  <p:slideViewPr>
    <p:cSldViewPr snapToGrid="0" snapToObjects="1">
      <p:cViewPr>
        <p:scale>
          <a:sx n="30" d="100"/>
          <a:sy n="30" d="100"/>
        </p:scale>
        <p:origin x="816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ED2F-F065-AD4C-A771-2B328985F538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90A44-02CD-1047-B7D3-CBBDBC42CB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0948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445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kumimoji="1" lang="ko-KR" altLang="en-US" dirty="0"/>
              <a:t>환경 문제의 원인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과도한 자원 소비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단순히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많이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사용하는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불필요하게 사용하는 것이 곱빼기의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과소비</a:t>
            </a:r>
            <a:r>
              <a:rPr kumimoji="1" lang="en-US" altLang="ko-KR" dirty="0"/>
              <a:t>’</a:t>
            </a:r>
            <a:endParaRPr kumimoji="1" lang="en-US" altLang="ko-Kore-KR" dirty="0"/>
          </a:p>
          <a:p>
            <a:pPr marL="171450" indent="-171450" rtl="0">
              <a:buFontTx/>
              <a:buChar char="-"/>
            </a:pPr>
            <a:r>
              <a:rPr kumimoji="1" lang="ko-Kore-KR" altLang="en-US" dirty="0"/>
              <a:t>환경보호</a:t>
            </a:r>
            <a:r>
              <a:rPr kumimoji="1" lang="ko-KR" altLang="en-US" dirty="0"/>
              <a:t> 실천이 막연하고 무력하고 귀찮은 사람</a:t>
            </a:r>
            <a:endParaRPr kumimoji="1" lang="en-US" altLang="ko-KR" dirty="0"/>
          </a:p>
          <a:p>
            <a:pPr marL="171450" indent="-171450" rtl="0">
              <a:buFontTx/>
              <a:buChar char="-"/>
            </a:pPr>
            <a:endParaRPr kumimoji="1" lang="en-US" altLang="ko-Kore-KR" dirty="0"/>
          </a:p>
          <a:p>
            <a:pPr marL="171450" indent="-171450" rtl="0">
              <a:buFontTx/>
              <a:buChar char="-"/>
            </a:pPr>
            <a:r>
              <a:rPr kumimoji="1" lang="en" altLang="ko-Kore-KR" dirty="0"/>
              <a:t>http://</a:t>
            </a:r>
            <a:r>
              <a:rPr kumimoji="1" lang="en" altLang="ko-Kore-KR" dirty="0" err="1"/>
              <a:t>m.kienews.com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newsview.php?ncode</a:t>
            </a:r>
            <a:r>
              <a:rPr kumimoji="1" lang="en" altLang="ko-Kore-KR" dirty="0"/>
              <a:t>=1065579909834682</a:t>
            </a:r>
          </a:p>
          <a:p>
            <a:pPr marL="171450" indent="-171450" rtl="0">
              <a:buFontTx/>
              <a:buChar char="-"/>
            </a:pPr>
            <a:r>
              <a:rPr kumimoji="1" lang="en" altLang="ko-Kore-KR" dirty="0"/>
              <a:t>https://</a:t>
            </a:r>
            <a:r>
              <a:rPr kumimoji="1" lang="en" altLang="ko-Kore-KR" dirty="0" err="1"/>
              <a:t>greenium.kr</a:t>
            </a:r>
            <a:r>
              <a:rPr kumimoji="1" lang="en" altLang="ko-Kore-KR" dirty="0"/>
              <a:t>/%EC%A7%80%EC%86%8D%EA%B0%80%EB%8A%A5%EC%84%B1-%EC%A0%9C%EB%A1%9C%EC%9B%A8%EC%9D%B4%EC%8A%A4%ED%8A%B8-%EB%A7%A4%EC%9E%A5-%EC%9C%A0%ED%86%B5-%ED%8C%A8%ED%82%A4%EC%A7%80-%EB%94%94%EC%9E%90%EC%9D%B8/</a:t>
            </a:r>
            <a:endParaRPr kumimoji="1" lang="ko-Kore-KR" altLang="en-US" dirty="0"/>
          </a:p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07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kumimoji="1" lang="ko-KR" altLang="en-US" dirty="0"/>
              <a:t>환경 문제의 원인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과도한 자원 소비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단순히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많이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사용하는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불필요하게 사용하는 것이 곱빼기의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과소비</a:t>
            </a:r>
            <a:r>
              <a:rPr kumimoji="1" lang="en-US" altLang="ko-KR" dirty="0"/>
              <a:t>’</a:t>
            </a:r>
            <a:endParaRPr kumimoji="1" lang="en-US" altLang="ko-Kore-KR" dirty="0"/>
          </a:p>
          <a:p>
            <a:pPr marL="171450" indent="-171450" rtl="0">
              <a:buFontTx/>
              <a:buChar char="-"/>
            </a:pPr>
            <a:r>
              <a:rPr kumimoji="1" lang="ko-Kore-KR" altLang="en-US" dirty="0"/>
              <a:t>환경보호</a:t>
            </a:r>
            <a:r>
              <a:rPr kumimoji="1" lang="ko-KR" altLang="en-US" dirty="0"/>
              <a:t> 실천이 막연하고 무력하고 귀찮은 사람</a:t>
            </a:r>
            <a:endParaRPr kumimoji="1" lang="en-US" altLang="ko-KR" dirty="0"/>
          </a:p>
          <a:p>
            <a:pPr marL="171450" indent="-171450" rtl="0">
              <a:buFontTx/>
              <a:buChar char="-"/>
            </a:pPr>
            <a:endParaRPr kumimoji="1" lang="en-US" altLang="ko-Kore-KR" dirty="0"/>
          </a:p>
          <a:p>
            <a:pPr marL="171450" indent="-171450" rtl="0">
              <a:buFontTx/>
              <a:buChar char="-"/>
            </a:pPr>
            <a:r>
              <a:rPr kumimoji="1" lang="en" altLang="ko-Kore-KR" dirty="0"/>
              <a:t>http://</a:t>
            </a:r>
            <a:r>
              <a:rPr kumimoji="1" lang="en" altLang="ko-Kore-KR" dirty="0" err="1"/>
              <a:t>m.kienews.com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newsview.php?ncode</a:t>
            </a:r>
            <a:r>
              <a:rPr kumimoji="1" lang="en" altLang="ko-Kore-KR" dirty="0"/>
              <a:t>=1065579909834682</a:t>
            </a:r>
          </a:p>
          <a:p>
            <a:pPr marL="171450" indent="-171450" rtl="0">
              <a:buFontTx/>
              <a:buChar char="-"/>
            </a:pPr>
            <a:r>
              <a:rPr kumimoji="1" lang="en" altLang="ko-Kore-KR" dirty="0"/>
              <a:t>https://</a:t>
            </a:r>
            <a:r>
              <a:rPr kumimoji="1" lang="en" altLang="ko-Kore-KR" dirty="0" err="1"/>
              <a:t>greenium.kr</a:t>
            </a:r>
            <a:r>
              <a:rPr kumimoji="1" lang="en" altLang="ko-Kore-KR" dirty="0"/>
              <a:t>/%EC%A7%80%EC%86%8D%EA%B0%80%EB%8A%A5%EC%84%B1-%EC%A0%9C%EB%A1%9C%EC%9B%A8%EC%9D%B4%EC%8A%A4%ED%8A%B8-%EB%A7%A4%EC%9E%A5-%EC%9C%A0%ED%86%B5-%ED%8C%A8%ED%82%A4%EC%A7%80-%EB%94%94%EC%9E%90%EC%9D%B8/</a:t>
            </a:r>
            <a:endParaRPr kumimoji="1" lang="ko-Kore-KR" altLang="en-US" dirty="0"/>
          </a:p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100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kumimoji="1" lang="ko-KR" altLang="en-US" dirty="0"/>
              <a:t>환경 문제의 원인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과도한 자원 소비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단순히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많이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사용하는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불필요하게 사용하는 것이 곱빼기의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과소비</a:t>
            </a:r>
            <a:r>
              <a:rPr kumimoji="1" lang="en-US" altLang="ko-KR" dirty="0"/>
              <a:t>’</a:t>
            </a:r>
            <a:endParaRPr kumimoji="1" lang="en-US" altLang="ko-Kore-KR" dirty="0"/>
          </a:p>
          <a:p>
            <a:pPr marL="171450" indent="-171450" rtl="0">
              <a:buFontTx/>
              <a:buChar char="-"/>
            </a:pPr>
            <a:r>
              <a:rPr kumimoji="1" lang="ko-Kore-KR" altLang="en-US" dirty="0"/>
              <a:t>환경보호</a:t>
            </a:r>
            <a:r>
              <a:rPr kumimoji="1" lang="ko-KR" altLang="en-US" dirty="0"/>
              <a:t> 실천이 막연하고 무력하고 귀찮은 사람</a:t>
            </a:r>
            <a:endParaRPr kumimoji="1" lang="en-US" altLang="ko-KR" dirty="0"/>
          </a:p>
          <a:p>
            <a:pPr marL="171450" indent="-171450" rtl="0">
              <a:buFontTx/>
              <a:buChar char="-"/>
            </a:pPr>
            <a:endParaRPr kumimoji="1" lang="en-US" altLang="ko-Kore-KR" dirty="0"/>
          </a:p>
          <a:p>
            <a:pPr marL="171450" indent="-171450" rtl="0">
              <a:buFontTx/>
              <a:buChar char="-"/>
            </a:pPr>
            <a:r>
              <a:rPr kumimoji="1" lang="en" altLang="ko-Kore-KR" dirty="0"/>
              <a:t>http://</a:t>
            </a:r>
            <a:r>
              <a:rPr kumimoji="1" lang="en" altLang="ko-Kore-KR" dirty="0" err="1"/>
              <a:t>m.kienews.com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newsview.php?ncode</a:t>
            </a:r>
            <a:r>
              <a:rPr kumimoji="1" lang="en" altLang="ko-Kore-KR" dirty="0"/>
              <a:t>=1065579909834682</a:t>
            </a:r>
          </a:p>
          <a:p>
            <a:pPr marL="171450" indent="-171450" rtl="0">
              <a:buFontTx/>
              <a:buChar char="-"/>
            </a:pPr>
            <a:r>
              <a:rPr kumimoji="1" lang="en" altLang="ko-Kore-KR" dirty="0"/>
              <a:t>https://</a:t>
            </a:r>
            <a:r>
              <a:rPr kumimoji="1" lang="en" altLang="ko-Kore-KR" dirty="0" err="1"/>
              <a:t>greenium.kr</a:t>
            </a:r>
            <a:r>
              <a:rPr kumimoji="1" lang="en" altLang="ko-Kore-KR" dirty="0"/>
              <a:t>/%EC%A7%80%EC%86%8D%EA%B0%80%EB%8A%A5%EC%84%B1-%EC%A0%9C%EB%A1%9C%EC%9B%A8%EC%9D%B4%EC%8A%A4%ED%8A%B8-%EB%A7%A4%EC%9E%A5-%EC%9C%A0%ED%86%B5-%ED%8C%A8%ED%82%A4%EC%A7%80-%EB%94%94%EC%9E%90%EC%9D%B8/</a:t>
            </a:r>
            <a:endParaRPr kumimoji="1" lang="ko-Kore-KR" altLang="en-US" dirty="0"/>
          </a:p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728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kumimoji="1" lang="ko-Kore-KR" altLang="en-US" dirty="0"/>
              <a:t>이미지</a:t>
            </a:r>
            <a:r>
              <a:rPr kumimoji="1" lang="ko-KR" altLang="en-US" dirty="0"/>
              <a:t> 출처</a:t>
            </a:r>
            <a:endParaRPr kumimoji="1" lang="en-US" altLang="ko-KR" dirty="0"/>
          </a:p>
          <a:p>
            <a:pPr marL="171450" indent="-171450" rtl="0">
              <a:buFontTx/>
              <a:buChar char="-"/>
            </a:pPr>
            <a:r>
              <a:rPr kumimoji="1" lang="en-US" altLang="ko-KR" dirty="0"/>
              <a:t>JTBC </a:t>
            </a:r>
            <a:r>
              <a:rPr kumimoji="1" lang="ko-KR" altLang="en-US" dirty="0" err="1"/>
              <a:t>뉴스룸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youtu.be</a:t>
            </a:r>
            <a:r>
              <a:rPr kumimoji="1" lang="en" altLang="ko-KR" dirty="0"/>
              <a:t>/-f4Bqt7CpGE</a:t>
            </a:r>
            <a:endParaRPr kumimoji="1" lang="en-US" altLang="ko-KR" dirty="0"/>
          </a:p>
          <a:p>
            <a:pPr marL="171450" indent="-171450" rtl="0">
              <a:buFontTx/>
              <a:buChar char="-"/>
            </a:pPr>
            <a:r>
              <a:rPr kumimoji="1" lang="ko-KR" altLang="en-US" dirty="0" err="1"/>
              <a:t>뉴스핌</a:t>
            </a:r>
            <a:r>
              <a:rPr kumimoji="1" lang="en-US" altLang="ko-KR" dirty="0"/>
              <a:t>(</a:t>
            </a:r>
            <a:r>
              <a:rPr kumimoji="1" lang="ko-KR" altLang="en-US" dirty="0"/>
              <a:t>재사용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http://</a:t>
            </a:r>
            <a:r>
              <a:rPr kumimoji="1" lang="en-US" altLang="ko-KR" dirty="0" err="1"/>
              <a:t>www.cukjournal.com</a:t>
            </a:r>
            <a:r>
              <a:rPr kumimoji="1" lang="en-US" altLang="ko-KR" dirty="0"/>
              <a:t>/news/</a:t>
            </a:r>
            <a:r>
              <a:rPr kumimoji="1" lang="en-US" altLang="ko-KR" dirty="0" err="1"/>
              <a:t>articleView.html?idxno</a:t>
            </a:r>
            <a:r>
              <a:rPr kumimoji="1" lang="en-US" altLang="ko-KR" dirty="0"/>
              <a:t>=3266</a:t>
            </a:r>
          </a:p>
          <a:p>
            <a:pPr marL="171450" indent="-171450" rtl="0">
              <a:buFontTx/>
              <a:buChar char="-"/>
            </a:pPr>
            <a:r>
              <a:rPr kumimoji="1" lang="en" altLang="ko-Kore-KR" dirty="0"/>
              <a:t>https://</a:t>
            </a:r>
            <a:r>
              <a:rPr kumimoji="1" lang="en" altLang="ko-Kore-KR" dirty="0" err="1"/>
              <a:t>youtu.be</a:t>
            </a:r>
            <a:r>
              <a:rPr kumimoji="1" lang="en" altLang="ko-Kore-KR" dirty="0"/>
              <a:t>/EGjhu724SWw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4542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6593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9980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kumimoji="1" lang="en-US" altLang="ko-Kore-KR" dirty="0"/>
              <a:t>MZ</a:t>
            </a:r>
            <a:r>
              <a:rPr kumimoji="1" lang="ko-KR" altLang="en-US" dirty="0"/>
              <a:t>세대에게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빼기 습관을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9591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kumimoji="1" lang="en-US" altLang="ko-Kore-KR" dirty="0"/>
              <a:t>MZ</a:t>
            </a:r>
            <a:r>
              <a:rPr kumimoji="1" lang="ko-KR" altLang="en-US" dirty="0"/>
              <a:t>세대에게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빼기 습관을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103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909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기획 배경</a:t>
            </a:r>
            <a:endParaRPr lang="ko-KR" altLang="en-US" b="0" dirty="0">
              <a:effectLst/>
            </a:endParaRPr>
          </a:p>
          <a:p>
            <a:pPr rtl="0"/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3504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8856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7915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84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7672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9486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1155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0980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1957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2001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11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기획 배경</a:t>
            </a:r>
            <a:endParaRPr lang="ko-KR" altLang="en-US" b="0" dirty="0">
              <a:effectLst/>
            </a:endParaRPr>
          </a:p>
          <a:p>
            <a:pPr rtl="0"/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660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426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8069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0627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4255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8983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kumimoji="1" lang="ko-KR" altLang="en-US" dirty="0"/>
              <a:t>인증방식 다양화</a:t>
            </a:r>
            <a:endParaRPr kumimoji="1" lang="en-US" altLang="ko-KR" dirty="0"/>
          </a:p>
          <a:p>
            <a:pPr marL="171450" indent="-171450" rtl="0">
              <a:buFontTx/>
              <a:buChar char="-"/>
            </a:pPr>
            <a:r>
              <a:rPr kumimoji="1" lang="ko-KR" altLang="en-US" dirty="0" err="1"/>
              <a:t>리워드</a:t>
            </a:r>
            <a:r>
              <a:rPr kumimoji="1" lang="ko-KR" altLang="en-US" dirty="0"/>
              <a:t> 보완</a:t>
            </a:r>
            <a:endParaRPr kumimoji="1" lang="ko-Kore-KR" altLang="en-US" dirty="0"/>
          </a:p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363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7448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5780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6438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125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기획 배경</a:t>
            </a:r>
            <a:endParaRPr lang="ko-KR" altLang="en-US" b="0" dirty="0">
              <a:effectLst/>
            </a:endParaRPr>
          </a:p>
          <a:p>
            <a:pPr rtl="0"/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0790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96899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9300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6245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6468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9430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2312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1483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028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기획 배경</a:t>
            </a:r>
            <a:endParaRPr lang="ko-KR" altLang="en-US" b="0" dirty="0">
              <a:effectLst/>
            </a:endParaRPr>
          </a:p>
          <a:p>
            <a:pPr rtl="0"/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2241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기획 배경</a:t>
            </a:r>
            <a:endParaRPr lang="ko-KR" altLang="en-US" b="0" dirty="0">
              <a:effectLst/>
            </a:endParaRPr>
          </a:p>
          <a:p>
            <a:pPr rtl="0"/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202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기획 배경</a:t>
            </a:r>
            <a:endParaRPr lang="ko-KR" altLang="en-US" b="0" dirty="0">
              <a:effectLst/>
            </a:endParaRPr>
          </a:p>
          <a:p>
            <a:pPr rtl="0"/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3162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913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kumimoji="1" lang="ko-KR" altLang="en-US" dirty="0"/>
              <a:t>환경 문제의 원인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과도한 자원 소비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단순히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많이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사용하는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불필요하게 사용하는 것이 곱빼기의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과소비</a:t>
            </a:r>
            <a:r>
              <a:rPr kumimoji="1" lang="en-US" altLang="ko-KR" dirty="0"/>
              <a:t>’</a:t>
            </a:r>
            <a:endParaRPr kumimoji="1" lang="en-US" altLang="ko-Kore-KR" dirty="0"/>
          </a:p>
          <a:p>
            <a:pPr marL="171450" indent="-171450" rtl="0">
              <a:buFontTx/>
              <a:buChar char="-"/>
            </a:pPr>
            <a:r>
              <a:rPr kumimoji="1" lang="ko-Kore-KR" altLang="en-US" dirty="0"/>
              <a:t>환경보호</a:t>
            </a:r>
            <a:r>
              <a:rPr kumimoji="1" lang="ko-KR" altLang="en-US" dirty="0"/>
              <a:t> 실천이 막연하고 무력하고 귀찮은 사람</a:t>
            </a:r>
            <a:endParaRPr kumimoji="1" lang="en-US" altLang="ko-KR" dirty="0"/>
          </a:p>
          <a:p>
            <a:pPr marL="171450" indent="-171450" rtl="0">
              <a:buFontTx/>
              <a:buChar char="-"/>
            </a:pPr>
            <a:endParaRPr kumimoji="1" lang="en-US" altLang="ko-Kore-KR" dirty="0"/>
          </a:p>
          <a:p>
            <a:pPr marL="171450" indent="-171450" rtl="0">
              <a:buFontTx/>
              <a:buChar char="-"/>
            </a:pPr>
            <a:r>
              <a:rPr kumimoji="1" lang="en" altLang="ko-Kore-KR" dirty="0"/>
              <a:t>http://</a:t>
            </a:r>
            <a:r>
              <a:rPr kumimoji="1" lang="en" altLang="ko-Kore-KR" dirty="0" err="1"/>
              <a:t>m.kienews.com</a:t>
            </a:r>
            <a:r>
              <a:rPr kumimoji="1" lang="en" altLang="ko-Kore-KR" dirty="0"/>
              <a:t>/news/</a:t>
            </a:r>
            <a:r>
              <a:rPr kumimoji="1" lang="en" altLang="ko-Kore-KR" dirty="0" err="1"/>
              <a:t>newsview.php?ncode</a:t>
            </a:r>
            <a:r>
              <a:rPr kumimoji="1" lang="en" altLang="ko-Kore-KR" dirty="0"/>
              <a:t>=1065579909834682</a:t>
            </a:r>
          </a:p>
          <a:p>
            <a:pPr marL="171450" indent="-171450" rtl="0">
              <a:buFontTx/>
              <a:buChar char="-"/>
            </a:pPr>
            <a:r>
              <a:rPr kumimoji="1" lang="en" altLang="ko-Kore-KR" dirty="0"/>
              <a:t>https://</a:t>
            </a:r>
            <a:r>
              <a:rPr kumimoji="1" lang="en" altLang="ko-Kore-KR" dirty="0" err="1"/>
              <a:t>greenium.kr</a:t>
            </a:r>
            <a:r>
              <a:rPr kumimoji="1" lang="en" altLang="ko-Kore-KR" dirty="0"/>
              <a:t>/%EC%A7%80%EC%86%8D%EA%B0%80%EB%8A%A5%EC%84%B1-%EC%A0%9C%EB%A1%9C%EC%9B%A8%EC%9D%B4%EC%8A%A4%ED%8A%B8-%EB%A7%A4%EC%9E%A5-%EC%9C%A0%ED%86%B5-%ED%8C%A8%ED%82%A4%EC%A7%80-%EB%94%94%EC%9E%90%EC%9D%B8/</a:t>
            </a:r>
            <a:endParaRPr kumimoji="1" lang="ko-Kore-KR" altLang="en-US" dirty="0"/>
          </a:p>
          <a:p>
            <a:pPr marL="171450" indent="-171450" rtl="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09519-B3CF-8248-8B85-F767A718AB5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712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CDD9F-6A84-1C46-822F-22BA6A91F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2ABB72-FE23-A746-ADFA-4F37746B0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A79299-8423-614C-9386-8A76F2B7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8AB27-B205-1C42-A87E-EEBF3B62E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3AD37-64A6-7942-B87C-5279448D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5CF498-0F10-5649-BD16-380ECF4317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5698" y="6356350"/>
            <a:ext cx="960896" cy="2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2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6CFF7-0A23-394F-8906-140A11E8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3063E6-7013-B242-BDEB-A83923A36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967132-1C78-834E-AC02-21BA8232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8F478B-1DCE-2444-9EE7-16426094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0E67C5-BB0F-8A46-8CF0-B8A0BAB5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64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720316-DEFB-7C4A-9BCF-2C307A640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C40DF7-E920-FA4D-9390-D40F3BD99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A73A6-BAF6-FB42-A1F7-2F7F9FAD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C5FDE7-34EF-6145-9E3D-4914F3C6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1414D-E4E5-5940-91AE-C0EA50A3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650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B0B29-BA99-0F46-A983-C04FFB80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65B39-201D-F048-B970-7A89D374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E1366-EDA4-BA4D-85D2-6E70DC0A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E32E1-48ED-D44C-BD9E-4D048294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940ED-1864-0D42-9E14-5EF2C61B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631292-CD2D-5146-BBD7-FF704AC372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5698" y="6391729"/>
            <a:ext cx="960896" cy="2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B0AB9-6925-C848-877E-1C2F7330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343FFD-D80B-BC4E-AF49-18FED9294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FEB867-8961-1F4E-A5BA-66707594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72DA8-A139-244C-843A-D01ED125F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D1C4D-6424-4642-BB93-067B41A3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64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D136F-47AC-714E-841F-C95C35E0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F8063-0875-8F47-97F2-FC8E4197A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298324-F671-394D-BF5E-8F78BCAB5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DFC1A0-4261-0048-A7CC-BF1BE259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A7E82-87B3-8D4C-B85D-C2ECFB6A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FC5F0-168C-DA4D-8A4F-87D70990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869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5C2D1-31D4-A343-9847-577AF9F1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A68239-1197-334B-AAC3-A382B9671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7EF4B7-4004-994A-A5B3-218D6AF4E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717B95-7670-124C-9798-D4A402E23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9C3287-D46E-5F44-B8F6-508BEA60C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1B1E8B-D58B-4945-9153-A9572DEE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BD1081-7D69-6243-94FC-50C7522B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6CD3B1-F58B-0542-B18E-1D246E03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565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777FC-2146-2F4D-A313-EBD66B1B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25CB23-698E-BD4C-A860-36CBB10D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6D99C5-F977-DF40-9BAF-AE842E85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EC8C3C-7490-9F41-9D40-501C4084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806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7C12CB-A936-7546-AEAC-E95CD797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71247C-953F-6B41-A34B-FA97F0DA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C32A71-E5CA-7A42-990B-DCA98D1D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960A8D-B823-1F4A-962E-06C4F13B99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3352" y="6391729"/>
            <a:ext cx="960896" cy="2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80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E9666-4A05-024B-A7F8-7BEBF491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90C12-C927-DE47-B898-F8A658A8B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05EC99-3586-E44F-87CC-763E980D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D7B30-2BAA-EA49-8AB9-3CB28C05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F685F-F4BC-0F4D-BD54-C63E2A6D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25099-EDD4-CD4F-9C66-8A00E5D8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090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E92C4-56E8-2848-B9EB-CC06D3BF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F6DBD4-FEEF-D744-8BC5-E7E4D22A2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D6A7A-0696-0E4D-84E5-164ED415C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78A803-AFCA-1347-8EE6-5E1143E44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D62E9E-652F-8349-B172-11EA8E6B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085566-DECF-AA44-87B4-9C5BCF9B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07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36F3BE-0DD0-C941-B2E7-196A6991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0B0C2B-C5AD-E24E-AFB7-C02F17D0C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DF8CE-F1A7-8647-A927-C90F517B41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A2EDD-B036-CC45-9434-86004E25517D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C30FDF-FA61-5F4B-AA9C-37F075F72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11B79-B5DE-ED41-9F52-7A10D53BE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6DC8F-D2EC-7944-A80A-DE72F7D8EF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68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98F8D4-C621-EA4D-B2BF-42A9129A69F8}"/>
              </a:ext>
            </a:extLst>
          </p:cNvPr>
          <p:cNvGrpSpPr/>
          <p:nvPr/>
        </p:nvGrpSpPr>
        <p:grpSpPr>
          <a:xfrm>
            <a:off x="7094639" y="783280"/>
            <a:ext cx="4579674" cy="8141644"/>
            <a:chOff x="6276813" y="1196049"/>
            <a:chExt cx="5548394" cy="9863813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4542DA2E-36B5-8B44-8EFE-895C31BB0E06}"/>
                </a:ext>
              </a:extLst>
            </p:cNvPr>
            <p:cNvSpPr/>
            <p:nvPr/>
          </p:nvSpPr>
          <p:spPr>
            <a:xfrm>
              <a:off x="6276813" y="1196049"/>
              <a:ext cx="5548394" cy="9863813"/>
            </a:xfrm>
            <a:prstGeom prst="roundRect">
              <a:avLst>
                <a:gd name="adj" fmla="val 5665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2700000" sx="101000" sy="101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CA594EB-F38F-7B4E-8304-D002E5323AE8}"/>
                </a:ext>
              </a:extLst>
            </p:cNvPr>
            <p:cNvGrpSpPr/>
            <p:nvPr/>
          </p:nvGrpSpPr>
          <p:grpSpPr>
            <a:xfrm>
              <a:off x="8415580" y="1440439"/>
              <a:ext cx="1270860" cy="139485"/>
              <a:chOff x="8896028" y="1440439"/>
              <a:chExt cx="1270860" cy="139485"/>
            </a:xfrm>
            <a:solidFill>
              <a:schemeClr val="bg1">
                <a:lumMod val="95000"/>
              </a:schemeClr>
            </a:solidFill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2BBDA0B-FA19-FB45-A050-95547D8B0450}"/>
                  </a:ext>
                </a:extLst>
              </p:cNvPr>
              <p:cNvSpPr/>
              <p:nvPr/>
            </p:nvSpPr>
            <p:spPr>
              <a:xfrm>
                <a:off x="8896028" y="1440439"/>
                <a:ext cx="139485" cy="13948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109F5D70-DD34-A64C-9672-6C03582281A3}"/>
                  </a:ext>
                </a:extLst>
              </p:cNvPr>
              <p:cNvSpPr/>
              <p:nvPr/>
            </p:nvSpPr>
            <p:spPr>
              <a:xfrm>
                <a:off x="9227688" y="1454313"/>
                <a:ext cx="939200" cy="12561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FC978C-A7FE-4B42-8B83-883BE18A13AD}"/>
              </a:ext>
            </a:extLst>
          </p:cNvPr>
          <p:cNvSpPr/>
          <p:nvPr/>
        </p:nvSpPr>
        <p:spPr>
          <a:xfrm>
            <a:off x="8147823" y="3131267"/>
            <a:ext cx="2528148" cy="1002541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099905C-5E57-8F4B-88E8-7303834B4AF4}"/>
              </a:ext>
            </a:extLst>
          </p:cNvPr>
          <p:cNvSpPr/>
          <p:nvPr/>
        </p:nvSpPr>
        <p:spPr>
          <a:xfrm>
            <a:off x="8147823" y="3131267"/>
            <a:ext cx="2528148" cy="1002541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73F2807-9FDA-484C-ABBA-928B796C08FA}"/>
              </a:ext>
            </a:extLst>
          </p:cNvPr>
          <p:cNvSpPr/>
          <p:nvPr/>
        </p:nvSpPr>
        <p:spPr>
          <a:xfrm>
            <a:off x="8147823" y="3131267"/>
            <a:ext cx="2528148" cy="1002541"/>
          </a:xfrm>
          <a:prstGeom prst="roundRect">
            <a:avLst>
              <a:gd name="adj" fmla="val 50000"/>
            </a:avLst>
          </a:prstGeom>
          <a:solidFill>
            <a:srgbClr val="EAE3C7"/>
          </a:solidFill>
          <a:ln w="28575">
            <a:solidFill>
              <a:srgbClr val="EAE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C65C6A56-277E-D947-974E-3C32380100E7}"/>
              </a:ext>
            </a:extLst>
          </p:cNvPr>
          <p:cNvSpPr/>
          <p:nvPr/>
        </p:nvSpPr>
        <p:spPr>
          <a:xfrm>
            <a:off x="9097093" y="3565604"/>
            <a:ext cx="629609" cy="133867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6F79A72E-7CC7-354B-A914-FE924308ECEE}"/>
              </a:ext>
            </a:extLst>
          </p:cNvPr>
          <p:cNvSpPr/>
          <p:nvPr/>
        </p:nvSpPr>
        <p:spPr>
          <a:xfrm>
            <a:off x="9097093" y="3565604"/>
            <a:ext cx="629609" cy="133867"/>
          </a:xfrm>
          <a:prstGeom prst="roundRect">
            <a:avLst>
              <a:gd name="adj" fmla="val 50000"/>
            </a:avLst>
          </a:prstGeom>
          <a:solidFill>
            <a:srgbClr val="EAE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4114C2A-B53F-7046-AF8B-FE6A15173F73}"/>
              </a:ext>
            </a:extLst>
          </p:cNvPr>
          <p:cNvSpPr/>
          <p:nvPr/>
        </p:nvSpPr>
        <p:spPr>
          <a:xfrm>
            <a:off x="9097093" y="3565604"/>
            <a:ext cx="629609" cy="133867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60F8DC7-D2DF-8E49-A73A-607EF8ED0CF8}"/>
              </a:ext>
            </a:extLst>
          </p:cNvPr>
          <p:cNvCxnSpPr/>
          <p:nvPr/>
        </p:nvCxnSpPr>
        <p:spPr>
          <a:xfrm>
            <a:off x="0" y="0"/>
            <a:ext cx="495946" cy="495946"/>
          </a:xfrm>
          <a:prstGeom prst="line">
            <a:avLst/>
          </a:prstGeom>
          <a:ln>
            <a:solidFill>
              <a:srgbClr val="EE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부제 2">
            <a:extLst>
              <a:ext uri="{FF2B5EF4-FFF2-40B4-BE49-F238E27FC236}">
                <a16:creationId xmlns:a16="http://schemas.microsoft.com/office/drawing/2014/main" id="{32AEF6A8-CB63-0F41-BC0F-70B263B22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824" y="2143287"/>
            <a:ext cx="6785304" cy="4667973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32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세 살 습관</a:t>
            </a:r>
            <a:r>
              <a:rPr kumimoji="1" lang="en-US" altLang="ko-KR" sz="32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,</a:t>
            </a:r>
            <a:r>
              <a:rPr kumimoji="1" lang="ko-KR" altLang="en-US" sz="32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 여든까지 빼자</a:t>
            </a:r>
            <a:r>
              <a:rPr kumimoji="1" lang="en-US" altLang="ko-KR" sz="32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!</a:t>
            </a:r>
          </a:p>
          <a:p>
            <a:pPr algn="l"/>
            <a:endParaRPr kumimoji="1" lang="en-US" altLang="ko-KR" sz="200" dirty="0">
              <a:solidFill>
                <a:srgbClr val="EE6A5C"/>
              </a:solidFill>
              <a:latin typeface="YDIYGO310" panose="02030504000101010101" pitchFamily="18" charset="-127"/>
              <a:ea typeface="YDIYGO310" panose="02030504000101010101" pitchFamily="18" charset="-127"/>
              <a:cs typeface="SM KGothic Std Regular" charset="-127"/>
            </a:endParaRPr>
          </a:p>
          <a:p>
            <a:pPr algn="l"/>
            <a:r>
              <a:rPr kumimoji="1" lang="ko-KR" altLang="en-US" sz="5400" dirty="0">
                <a:solidFill>
                  <a:srgbClr val="EE6A5C"/>
                </a:solidFill>
                <a:latin typeface="YDIYGO350" panose="02030504000101010101" pitchFamily="18" charset="-127"/>
                <a:ea typeface="YDIYGO350" panose="02030504000101010101" pitchFamily="18" charset="-127"/>
                <a:cs typeface="SM KGothic Std Regular" charset="-127"/>
              </a:rPr>
              <a:t>곱빼기</a:t>
            </a:r>
            <a:endParaRPr kumimoji="1" lang="en-US" altLang="ko-KR" sz="5400" dirty="0">
              <a:solidFill>
                <a:srgbClr val="EE6A5C"/>
              </a:solidFill>
              <a:latin typeface="YDIYGO310" panose="02030504000101010101" pitchFamily="18" charset="-127"/>
              <a:ea typeface="YDIYGO31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800" dirty="0">
              <a:solidFill>
                <a:srgbClr val="1C5B60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1200" dirty="0">
              <a:solidFill>
                <a:srgbClr val="1C5B60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100" dirty="0">
              <a:solidFill>
                <a:srgbClr val="1C5B60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3600" dirty="0">
              <a:solidFill>
                <a:srgbClr val="1C5B60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/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데이나 </a:t>
            </a:r>
            <a:r>
              <a:rPr kumimoji="1" lang="en-US" altLang="ko-KR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스텔라</a:t>
            </a:r>
            <a:r>
              <a:rPr kumimoji="1" lang="en-US" altLang="ko-KR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dirty="0" err="1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앨리슨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제임스</a:t>
            </a:r>
            <a:endParaRPr kumimoji="1" lang="en-US" altLang="ko-KR" dirty="0">
              <a:solidFill>
                <a:srgbClr val="AE9A8A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 algn="l"/>
            <a:r>
              <a:rPr kumimoji="1" lang="ko-KR" altLang="en-US" dirty="0" err="1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박민기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FT</a:t>
            </a:r>
            <a:endParaRPr kumimoji="1" lang="ko-KR" altLang="en-US" dirty="0">
              <a:solidFill>
                <a:srgbClr val="AE9A8A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36" name="부제 2">
            <a:extLst>
              <a:ext uri="{FF2B5EF4-FFF2-40B4-BE49-F238E27FC236}">
                <a16:creationId xmlns:a16="http://schemas.microsoft.com/office/drawing/2014/main" id="{E269346E-F7E8-194A-BB6F-624671FD9ACE}"/>
              </a:ext>
            </a:extLst>
          </p:cNvPr>
          <p:cNvSpPr txBox="1">
            <a:spLocks/>
          </p:cNvSpPr>
          <p:nvPr/>
        </p:nvSpPr>
        <p:spPr>
          <a:xfrm>
            <a:off x="996824" y="1389799"/>
            <a:ext cx="4332466" cy="33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2021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T&amp;C Foundation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SIP</a:t>
            </a:r>
            <a:endParaRPr kumimoji="1" lang="ko-KR" altLang="en-US" sz="1600" dirty="0">
              <a:solidFill>
                <a:schemeClr val="bg1">
                  <a:lumMod val="6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  <a:cs typeface="SM KGothic Std Regular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C9C9C0-E775-B94B-96EC-53BE8566D00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03876" y="5990532"/>
            <a:ext cx="961200" cy="295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8CB4591-5503-7F47-9263-8A15158A91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03876" y="5990532"/>
            <a:ext cx="961200" cy="295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85C851-63FF-A145-845C-CD241B11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028" y="5990949"/>
            <a:ext cx="960896" cy="2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2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DEA3FA5-CF7C-A243-8D00-9B739453F2BE}"/>
              </a:ext>
            </a:extLst>
          </p:cNvPr>
          <p:cNvCxnSpPr/>
          <p:nvPr/>
        </p:nvCxnSpPr>
        <p:spPr>
          <a:xfrm>
            <a:off x="0" y="0"/>
            <a:ext cx="495946" cy="495946"/>
          </a:xfrm>
          <a:prstGeom prst="line">
            <a:avLst/>
          </a:prstGeom>
          <a:ln>
            <a:solidFill>
              <a:srgbClr val="EE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3404D3-B855-954C-B1C8-F54FBA261B1B}"/>
              </a:ext>
            </a:extLst>
          </p:cNvPr>
          <p:cNvSpPr/>
          <p:nvPr/>
        </p:nvSpPr>
        <p:spPr>
          <a:xfrm>
            <a:off x="3048001" y="1802018"/>
            <a:ext cx="6096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36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“</a:t>
            </a:r>
            <a:r>
              <a:rPr kumimoji="1" lang="ko-KR" altLang="en-US" sz="36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과소비 </a:t>
            </a:r>
            <a:r>
              <a:rPr kumimoji="1" lang="en-US" altLang="ko-KR" sz="36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”</a:t>
            </a:r>
            <a:endParaRPr kumimoji="1" lang="ko-Kore-KR" altLang="en-US" sz="3600" dirty="0">
              <a:solidFill>
                <a:schemeClr val="bg2">
                  <a:lumMod val="25000"/>
                </a:schemeClr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25E3C-64B7-1943-95DB-EFD23A398B85}"/>
              </a:ext>
            </a:extLst>
          </p:cNvPr>
          <p:cNvSpPr txBox="1"/>
          <p:nvPr/>
        </p:nvSpPr>
        <p:spPr>
          <a:xfrm>
            <a:off x="2785639" y="5548744"/>
            <a:ext cx="6620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‘</a:t>
            </a:r>
            <a:r>
              <a:rPr kumimoji="1" lang="ko-KR" altLang="en-US" sz="24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많이</a:t>
            </a:r>
            <a:r>
              <a:rPr kumimoji="1" lang="en-US" altLang="ko-KR" sz="24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’</a:t>
            </a:r>
            <a:r>
              <a:rPr kumimoji="1" lang="ko-KR" altLang="en-US" sz="24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소비하는 것이 아니라</a:t>
            </a:r>
            <a:r>
              <a:rPr kumimoji="1" lang="en-US" altLang="ko-KR" sz="24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,</a:t>
            </a:r>
            <a:r>
              <a:rPr kumimoji="1" lang="ko-KR" altLang="en-US" sz="24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불필요하게 소비하는 것</a:t>
            </a:r>
            <a:endParaRPr kumimoji="1" lang="ko-Kore-KR" altLang="en-US" sz="240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pic>
        <p:nvPicPr>
          <p:cNvPr id="29698" name="Picture 2" descr="에코백 “동물보호엔 도움, 환경보호는 글쎄” &lt; 사회 &lt; 뉴스룸 &lt; 기사본문 - 광양시민신문">
            <a:extLst>
              <a:ext uri="{FF2B5EF4-FFF2-40B4-BE49-F238E27FC236}">
                <a16:creationId xmlns:a16="http://schemas.microsoft.com/office/drawing/2014/main" id="{7E6877CF-273C-5147-A222-BD9E74034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0" y="2936226"/>
            <a:ext cx="37592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부제 2">
            <a:extLst>
              <a:ext uri="{FF2B5EF4-FFF2-40B4-BE49-F238E27FC236}">
                <a16:creationId xmlns:a16="http://schemas.microsoft.com/office/drawing/2014/main" id="{05F1ECB1-2690-034A-8587-3D824585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370" y="578210"/>
            <a:ext cx="5822432" cy="630664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Zero Waste?</a:t>
            </a:r>
          </a:p>
        </p:txBody>
      </p:sp>
    </p:spTree>
    <p:extLst>
      <p:ext uri="{BB962C8B-B14F-4D97-AF65-F5344CB8AC3E}">
        <p14:creationId xmlns:p14="http://schemas.microsoft.com/office/powerpoint/2010/main" val="381013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506B021-E29E-4541-B376-51204289B39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1139055" cy="6213764"/>
          </a:xfrm>
          <a:prstGeom prst="line">
            <a:avLst/>
          </a:prstGeom>
          <a:ln>
            <a:solidFill>
              <a:srgbClr val="F6E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AA4997-D89C-B442-9DDF-70F117E11E0E}"/>
              </a:ext>
            </a:extLst>
          </p:cNvPr>
          <p:cNvSpPr/>
          <p:nvPr/>
        </p:nvSpPr>
        <p:spPr>
          <a:xfrm>
            <a:off x="2999232" y="2231136"/>
            <a:ext cx="6053328" cy="2359152"/>
          </a:xfrm>
          <a:prstGeom prst="rect">
            <a:avLst/>
          </a:prstGeom>
          <a:solidFill>
            <a:srgbClr val="E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부제 2">
            <a:extLst>
              <a:ext uri="{FF2B5EF4-FFF2-40B4-BE49-F238E27FC236}">
                <a16:creationId xmlns:a16="http://schemas.microsoft.com/office/drawing/2014/main" id="{A1D4C345-02F4-5F4F-B1F6-3370E11D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637" y="2935868"/>
            <a:ext cx="8386726" cy="9503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Ⅱ</a:t>
            </a:r>
            <a:r>
              <a:rPr kumimoji="1" lang="en-US" altLang="ko-KR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. </a:t>
            </a:r>
            <a:r>
              <a:rPr kumimoji="1" lang="ko-KR" altLang="en-US" sz="3200" dirty="0" err="1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앱솔루션</a:t>
            </a:r>
            <a:r>
              <a:rPr kumimoji="1" lang="ko-KR" altLang="en-US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소개</a:t>
            </a:r>
            <a:endParaRPr kumimoji="1" lang="en-US" altLang="ko-KR" sz="3200" dirty="0">
              <a:solidFill>
                <a:srgbClr val="FAEFE2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R" sz="3200" dirty="0">
              <a:solidFill>
                <a:srgbClr val="FAEFE2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12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FAB22E5A-EF81-6C4E-80D9-6A144F1B9F50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944A00C-C658-7D46-A626-F2A69AF5232F}"/>
              </a:ext>
            </a:extLst>
          </p:cNvPr>
          <p:cNvSpPr/>
          <p:nvPr/>
        </p:nvSpPr>
        <p:spPr>
          <a:xfrm>
            <a:off x="2404769" y="2182014"/>
            <a:ext cx="3104163" cy="3104163"/>
          </a:xfrm>
          <a:prstGeom prst="ellipse">
            <a:avLst/>
          </a:prstGeom>
          <a:pattFill prst="pct3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endParaRPr kumimoji="1" lang="ko-Kore-KR" altLang="en-US" sz="220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BB3D2B6-CEDC-7647-B0F7-16B926FB8DBF}"/>
              </a:ext>
            </a:extLst>
          </p:cNvPr>
          <p:cNvSpPr/>
          <p:nvPr/>
        </p:nvSpPr>
        <p:spPr>
          <a:xfrm>
            <a:off x="6717988" y="2182014"/>
            <a:ext cx="3104758" cy="3104758"/>
          </a:xfrm>
          <a:prstGeom prst="ellipse">
            <a:avLst/>
          </a:prstGeom>
          <a:pattFill prst="pct3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endParaRPr kumimoji="1" lang="ko-Kore-KR" altLang="en-US" sz="220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EA2C8D7A-D998-3F49-BB7D-EFCB0E39BA2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96080071-D7DB-C143-888F-6847C34FE865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공감하기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F914BB9-95D5-1C4B-BFF7-B735F510B79C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F9CE787A-FCB4-9B4B-BC69-F008F963D03E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1026" name="Picture 2" descr="해안쓰레기 지난해 11만1592t 해마다 급증하고 플라스틱 쓰레기 비중이 83%에 달해">
            <a:extLst>
              <a:ext uri="{FF2B5EF4-FFF2-40B4-BE49-F238E27FC236}">
                <a16:creationId xmlns:a16="http://schemas.microsoft.com/office/drawing/2014/main" id="{7F526EC9-74F0-504C-8811-91FEAC7FB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2417009" y="2188447"/>
            <a:ext cx="3078347" cy="30783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제로웨이스트 매장, 어디까지 가봤니? - greenium">
            <a:extLst>
              <a:ext uri="{FF2B5EF4-FFF2-40B4-BE49-F238E27FC236}">
                <a16:creationId xmlns:a16="http://schemas.microsoft.com/office/drawing/2014/main" id="{DAA4FE25-CAAC-EF42-BED3-560E6EA2C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3" t="-1" r="31537" b="19831"/>
          <a:stretch/>
        </p:blipFill>
        <p:spPr bwMode="auto">
          <a:xfrm>
            <a:off x="6725642" y="2209800"/>
            <a:ext cx="3104158" cy="31041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자유형 40">
            <a:extLst>
              <a:ext uri="{FF2B5EF4-FFF2-40B4-BE49-F238E27FC236}">
                <a16:creationId xmlns:a16="http://schemas.microsoft.com/office/drawing/2014/main" id="{1567152A-1F7D-6A4A-8D71-2FE60D6E8320}"/>
              </a:ext>
            </a:extLst>
          </p:cNvPr>
          <p:cNvSpPr/>
          <p:nvPr/>
        </p:nvSpPr>
        <p:spPr>
          <a:xfrm>
            <a:off x="2542360" y="2182015"/>
            <a:ext cx="2814006" cy="899970"/>
          </a:xfrm>
          <a:custGeom>
            <a:avLst/>
            <a:gdLst>
              <a:gd name="connsiteX0" fmla="*/ 1334378 w 2668757"/>
              <a:gd name="connsiteY0" fmla="*/ 0 h 853517"/>
              <a:gd name="connsiteX1" fmla="*/ 2628689 w 2668757"/>
              <a:gd name="connsiteY1" fmla="*/ 770341 h 853517"/>
              <a:gd name="connsiteX2" fmla="*/ 2668757 w 2668757"/>
              <a:gd name="connsiteY2" fmla="*/ 853517 h 853517"/>
              <a:gd name="connsiteX3" fmla="*/ 0 w 2668757"/>
              <a:gd name="connsiteY3" fmla="*/ 853517 h 853517"/>
              <a:gd name="connsiteX4" fmla="*/ 40068 w 2668757"/>
              <a:gd name="connsiteY4" fmla="*/ 770341 h 853517"/>
              <a:gd name="connsiteX5" fmla="*/ 1334378 w 2668757"/>
              <a:gd name="connsiteY5" fmla="*/ 0 h 8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7" h="853517">
                <a:moveTo>
                  <a:pt x="1334378" y="0"/>
                </a:moveTo>
                <a:cubicBezTo>
                  <a:pt x="1893279" y="0"/>
                  <a:pt x="2379426" y="311492"/>
                  <a:pt x="2628689" y="770341"/>
                </a:cubicBezTo>
                <a:lnTo>
                  <a:pt x="2668757" y="853517"/>
                </a:lnTo>
                <a:lnTo>
                  <a:pt x="0" y="853517"/>
                </a:lnTo>
                <a:lnTo>
                  <a:pt x="40068" y="770341"/>
                </a:lnTo>
                <a:cubicBezTo>
                  <a:pt x="289330" y="311492"/>
                  <a:pt x="775478" y="0"/>
                  <a:pt x="1334378" y="0"/>
                </a:cubicBezTo>
                <a:close/>
              </a:path>
            </a:pathLst>
          </a:custGeom>
          <a:solidFill>
            <a:srgbClr val="FAEF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ore-KR" altLang="en-US" sz="20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지구</a:t>
            </a:r>
            <a:r>
              <a:rPr kumimoji="1" lang="ko-KR" altLang="en-US" sz="20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ko-Kore-KR" altLang="en-US" sz="20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환경</a:t>
            </a:r>
          </a:p>
        </p:txBody>
      </p:sp>
      <p:sp>
        <p:nvSpPr>
          <p:cNvPr id="42" name="자유형 41">
            <a:extLst>
              <a:ext uri="{FF2B5EF4-FFF2-40B4-BE49-F238E27FC236}">
                <a16:creationId xmlns:a16="http://schemas.microsoft.com/office/drawing/2014/main" id="{4492634C-46FB-AC46-B068-C77C59594568}"/>
              </a:ext>
            </a:extLst>
          </p:cNvPr>
          <p:cNvSpPr/>
          <p:nvPr/>
        </p:nvSpPr>
        <p:spPr>
          <a:xfrm>
            <a:off x="6855578" y="2182015"/>
            <a:ext cx="2814544" cy="900142"/>
          </a:xfrm>
          <a:custGeom>
            <a:avLst/>
            <a:gdLst>
              <a:gd name="connsiteX0" fmla="*/ 1334378 w 2668757"/>
              <a:gd name="connsiteY0" fmla="*/ 0 h 853517"/>
              <a:gd name="connsiteX1" fmla="*/ 2628689 w 2668757"/>
              <a:gd name="connsiteY1" fmla="*/ 770341 h 853517"/>
              <a:gd name="connsiteX2" fmla="*/ 2668757 w 2668757"/>
              <a:gd name="connsiteY2" fmla="*/ 853517 h 853517"/>
              <a:gd name="connsiteX3" fmla="*/ 0 w 2668757"/>
              <a:gd name="connsiteY3" fmla="*/ 853517 h 853517"/>
              <a:gd name="connsiteX4" fmla="*/ 40068 w 2668757"/>
              <a:gd name="connsiteY4" fmla="*/ 770341 h 853517"/>
              <a:gd name="connsiteX5" fmla="*/ 1334378 w 2668757"/>
              <a:gd name="connsiteY5" fmla="*/ 0 h 8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7" h="853517">
                <a:moveTo>
                  <a:pt x="1334378" y="0"/>
                </a:moveTo>
                <a:cubicBezTo>
                  <a:pt x="1893279" y="0"/>
                  <a:pt x="2379426" y="311492"/>
                  <a:pt x="2628689" y="770341"/>
                </a:cubicBezTo>
                <a:lnTo>
                  <a:pt x="2668757" y="853517"/>
                </a:lnTo>
                <a:lnTo>
                  <a:pt x="0" y="853517"/>
                </a:lnTo>
                <a:lnTo>
                  <a:pt x="40068" y="770341"/>
                </a:lnTo>
                <a:cubicBezTo>
                  <a:pt x="289330" y="311492"/>
                  <a:pt x="775478" y="0"/>
                  <a:pt x="1334378" y="0"/>
                </a:cubicBezTo>
                <a:close/>
              </a:path>
            </a:pathLst>
          </a:custGeom>
          <a:solidFill>
            <a:srgbClr val="FAEF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0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소비자</a:t>
            </a:r>
            <a:endParaRPr kumimoji="1" lang="ko-Kore-KR" altLang="en-US" sz="22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94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FAB22E5A-EF81-6C4E-80D9-6A144F1B9F50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A14C2D31-89CB-3C44-8B3E-89CEA66A6C4E}"/>
              </a:ext>
            </a:extLst>
          </p:cNvPr>
          <p:cNvCxnSpPr/>
          <p:nvPr/>
        </p:nvCxnSpPr>
        <p:spPr>
          <a:xfrm>
            <a:off x="3849336" y="3981854"/>
            <a:ext cx="4493328" cy="0"/>
          </a:xfrm>
          <a:prstGeom prst="line">
            <a:avLst/>
          </a:prstGeom>
          <a:ln w="34925">
            <a:solidFill>
              <a:srgbClr val="988779">
                <a:alpha val="6991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0944A00C-C658-7D46-A626-F2A69AF5232F}"/>
              </a:ext>
            </a:extLst>
          </p:cNvPr>
          <p:cNvSpPr/>
          <p:nvPr/>
        </p:nvSpPr>
        <p:spPr>
          <a:xfrm>
            <a:off x="912944" y="2618434"/>
            <a:ext cx="2736734" cy="2736734"/>
          </a:xfrm>
          <a:prstGeom prst="ellipse">
            <a:avLst/>
          </a:prstGeom>
          <a:pattFill prst="pct3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endParaRPr kumimoji="1" lang="ko-Kore-KR" altLang="en-US" sz="220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BB3D2B6-CEDC-7647-B0F7-16B926FB8DBF}"/>
              </a:ext>
            </a:extLst>
          </p:cNvPr>
          <p:cNvSpPr/>
          <p:nvPr/>
        </p:nvSpPr>
        <p:spPr>
          <a:xfrm>
            <a:off x="8570288" y="2618433"/>
            <a:ext cx="2737259" cy="2737259"/>
          </a:xfrm>
          <a:prstGeom prst="ellipse">
            <a:avLst/>
          </a:prstGeom>
          <a:pattFill prst="pct3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endParaRPr kumimoji="1" lang="ko-Kore-KR" altLang="en-US" sz="220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EA2C8D7A-D998-3F49-BB7D-EFCB0E39BA2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96080071-D7DB-C143-888F-6847C34FE865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공감하기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F914BB9-95D5-1C4B-BFF7-B735F510B79C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F9CE787A-FCB4-9B4B-BC69-F008F963D03E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1026" name="Picture 2" descr="해안쓰레기 지난해 11만1592t 해마다 급증하고 플라스틱 쓰레기 비중이 83%에 달해">
            <a:extLst>
              <a:ext uri="{FF2B5EF4-FFF2-40B4-BE49-F238E27FC236}">
                <a16:creationId xmlns:a16="http://schemas.microsoft.com/office/drawing/2014/main" id="{7F526EC9-74F0-504C-8811-91FEAC7FB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925184" y="2624867"/>
            <a:ext cx="2713974" cy="27139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제로웨이스트 매장, 어디까지 가봤니? - greenium">
            <a:extLst>
              <a:ext uri="{FF2B5EF4-FFF2-40B4-BE49-F238E27FC236}">
                <a16:creationId xmlns:a16="http://schemas.microsoft.com/office/drawing/2014/main" id="{DAA4FE25-CAAC-EF42-BED3-560E6EA2C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3" t="-1" r="31537" b="19831"/>
          <a:stretch/>
        </p:blipFill>
        <p:spPr bwMode="auto">
          <a:xfrm>
            <a:off x="8577942" y="2646219"/>
            <a:ext cx="2736730" cy="27367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자유형 40">
            <a:extLst>
              <a:ext uri="{FF2B5EF4-FFF2-40B4-BE49-F238E27FC236}">
                <a16:creationId xmlns:a16="http://schemas.microsoft.com/office/drawing/2014/main" id="{1567152A-1F7D-6A4A-8D71-2FE60D6E8320}"/>
              </a:ext>
            </a:extLst>
          </p:cNvPr>
          <p:cNvSpPr/>
          <p:nvPr/>
        </p:nvSpPr>
        <p:spPr>
          <a:xfrm>
            <a:off x="1050534" y="2618434"/>
            <a:ext cx="2480922" cy="793444"/>
          </a:xfrm>
          <a:custGeom>
            <a:avLst/>
            <a:gdLst>
              <a:gd name="connsiteX0" fmla="*/ 1334378 w 2668757"/>
              <a:gd name="connsiteY0" fmla="*/ 0 h 853517"/>
              <a:gd name="connsiteX1" fmla="*/ 2628689 w 2668757"/>
              <a:gd name="connsiteY1" fmla="*/ 770341 h 853517"/>
              <a:gd name="connsiteX2" fmla="*/ 2668757 w 2668757"/>
              <a:gd name="connsiteY2" fmla="*/ 853517 h 853517"/>
              <a:gd name="connsiteX3" fmla="*/ 0 w 2668757"/>
              <a:gd name="connsiteY3" fmla="*/ 853517 h 853517"/>
              <a:gd name="connsiteX4" fmla="*/ 40068 w 2668757"/>
              <a:gd name="connsiteY4" fmla="*/ 770341 h 853517"/>
              <a:gd name="connsiteX5" fmla="*/ 1334378 w 2668757"/>
              <a:gd name="connsiteY5" fmla="*/ 0 h 8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7" h="853517">
                <a:moveTo>
                  <a:pt x="1334378" y="0"/>
                </a:moveTo>
                <a:cubicBezTo>
                  <a:pt x="1893279" y="0"/>
                  <a:pt x="2379426" y="311492"/>
                  <a:pt x="2628689" y="770341"/>
                </a:cubicBezTo>
                <a:lnTo>
                  <a:pt x="2668757" y="853517"/>
                </a:lnTo>
                <a:lnTo>
                  <a:pt x="0" y="853517"/>
                </a:lnTo>
                <a:lnTo>
                  <a:pt x="40068" y="770341"/>
                </a:lnTo>
                <a:cubicBezTo>
                  <a:pt x="289330" y="311492"/>
                  <a:pt x="775478" y="0"/>
                  <a:pt x="1334378" y="0"/>
                </a:cubicBezTo>
                <a:close/>
              </a:path>
            </a:pathLst>
          </a:custGeom>
          <a:solidFill>
            <a:srgbClr val="FAEF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ore-KR" altLang="en-US" sz="20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지구</a:t>
            </a:r>
            <a:r>
              <a:rPr kumimoji="1" lang="ko-KR" altLang="en-US" sz="20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ko-Kore-KR" altLang="en-US" sz="20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환경</a:t>
            </a:r>
          </a:p>
        </p:txBody>
      </p:sp>
      <p:sp>
        <p:nvSpPr>
          <p:cNvPr id="42" name="자유형 41">
            <a:extLst>
              <a:ext uri="{FF2B5EF4-FFF2-40B4-BE49-F238E27FC236}">
                <a16:creationId xmlns:a16="http://schemas.microsoft.com/office/drawing/2014/main" id="{4492634C-46FB-AC46-B068-C77C59594568}"/>
              </a:ext>
            </a:extLst>
          </p:cNvPr>
          <p:cNvSpPr/>
          <p:nvPr/>
        </p:nvSpPr>
        <p:spPr>
          <a:xfrm>
            <a:off x="8707878" y="2618434"/>
            <a:ext cx="2481397" cy="793596"/>
          </a:xfrm>
          <a:custGeom>
            <a:avLst/>
            <a:gdLst>
              <a:gd name="connsiteX0" fmla="*/ 1334378 w 2668757"/>
              <a:gd name="connsiteY0" fmla="*/ 0 h 853517"/>
              <a:gd name="connsiteX1" fmla="*/ 2628689 w 2668757"/>
              <a:gd name="connsiteY1" fmla="*/ 770341 h 853517"/>
              <a:gd name="connsiteX2" fmla="*/ 2668757 w 2668757"/>
              <a:gd name="connsiteY2" fmla="*/ 853517 h 853517"/>
              <a:gd name="connsiteX3" fmla="*/ 0 w 2668757"/>
              <a:gd name="connsiteY3" fmla="*/ 853517 h 853517"/>
              <a:gd name="connsiteX4" fmla="*/ 40068 w 2668757"/>
              <a:gd name="connsiteY4" fmla="*/ 770341 h 853517"/>
              <a:gd name="connsiteX5" fmla="*/ 1334378 w 2668757"/>
              <a:gd name="connsiteY5" fmla="*/ 0 h 8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7" h="853517">
                <a:moveTo>
                  <a:pt x="1334378" y="0"/>
                </a:moveTo>
                <a:cubicBezTo>
                  <a:pt x="1893279" y="0"/>
                  <a:pt x="2379426" y="311492"/>
                  <a:pt x="2628689" y="770341"/>
                </a:cubicBezTo>
                <a:lnTo>
                  <a:pt x="2668757" y="853517"/>
                </a:lnTo>
                <a:lnTo>
                  <a:pt x="0" y="853517"/>
                </a:lnTo>
                <a:lnTo>
                  <a:pt x="40068" y="770341"/>
                </a:lnTo>
                <a:cubicBezTo>
                  <a:pt x="289330" y="311492"/>
                  <a:pt x="775478" y="0"/>
                  <a:pt x="1334378" y="0"/>
                </a:cubicBezTo>
                <a:close/>
              </a:path>
            </a:pathLst>
          </a:custGeom>
          <a:solidFill>
            <a:srgbClr val="FAEF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0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소비자</a:t>
            </a:r>
            <a:endParaRPr kumimoji="1" lang="ko-Kore-KR" altLang="en-US" sz="22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24" name="Picture 4" descr="발품뉴스] 굴뚝에 초록칠 하면 친환경? 그린워싱 황당 마케팅 / JTBC 뉴스룸 - YouTube">
            <a:extLst>
              <a:ext uri="{FF2B5EF4-FFF2-40B4-BE49-F238E27FC236}">
                <a16:creationId xmlns:a16="http://schemas.microsoft.com/office/drawing/2014/main" id="{046D3F9A-E5DF-C849-84DC-C6A19B784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" b="5264"/>
          <a:stretch/>
        </p:blipFill>
        <p:spPr bwMode="auto">
          <a:xfrm>
            <a:off x="4460240" y="3177536"/>
            <a:ext cx="3271520" cy="167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43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FAB22E5A-EF81-6C4E-80D9-6A144F1B9F50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EA2C8D7A-D998-3F49-BB7D-EFCB0E39BA2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96080071-D7DB-C143-888F-6847C34FE865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공감하기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F914BB9-95D5-1C4B-BFF7-B735F510B79C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F9CE787A-FCB4-9B4B-BC69-F008F963D03E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22530" name="Picture 2" descr="지난 6일 페이스북 ‘플라스틱 없이도 잘 산다’ 페이지에는 “이니스프리 종이 보틀 상품을 뜯어보니 플라스틱 용기가 나왔다”는 내용의 글이 올라왔다(사진: 페이스북 ‘플없잘’ 페이지 캡처).">
            <a:extLst>
              <a:ext uri="{FF2B5EF4-FFF2-40B4-BE49-F238E27FC236}">
                <a16:creationId xmlns:a16="http://schemas.microsoft.com/office/drawing/2014/main" id="{59BBB28B-FF73-8E45-943D-2BF1C2A61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3"/>
          <a:stretch/>
        </p:blipFill>
        <p:spPr bwMode="auto">
          <a:xfrm>
            <a:off x="3353874" y="1160295"/>
            <a:ext cx="5248275" cy="409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지난 6일 페이스북 ‘플라스틱 없이도 잘 산다’ 페이지에는 “이니스프리 종이 보틀 상품을 뜯어보니 플라스틱 용기가 나왔다”는 내용의 글이 올라왔다(사진: 페이스북 ‘플없잘’ 페이지 캡처).">
            <a:extLst>
              <a:ext uri="{FF2B5EF4-FFF2-40B4-BE49-F238E27FC236}">
                <a16:creationId xmlns:a16="http://schemas.microsoft.com/office/drawing/2014/main" id="{DC6B863E-0CD0-A249-82FD-BB211B9D5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52"/>
          <a:stretch/>
        </p:blipFill>
        <p:spPr bwMode="auto">
          <a:xfrm>
            <a:off x="3353874" y="5256391"/>
            <a:ext cx="5248275" cy="98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평행 사변형[P] 1">
            <a:extLst>
              <a:ext uri="{FF2B5EF4-FFF2-40B4-BE49-F238E27FC236}">
                <a16:creationId xmlns:a16="http://schemas.microsoft.com/office/drawing/2014/main" id="{7792EFA7-C895-274D-829D-6D0F6D2FC6D2}"/>
              </a:ext>
            </a:extLst>
          </p:cNvPr>
          <p:cNvSpPr/>
          <p:nvPr/>
        </p:nvSpPr>
        <p:spPr>
          <a:xfrm>
            <a:off x="5479919" y="1974943"/>
            <a:ext cx="852054" cy="290945"/>
          </a:xfrm>
          <a:prstGeom prst="parallelogram">
            <a:avLst/>
          </a:prstGeom>
          <a:solidFill>
            <a:srgbClr val="EF695C">
              <a:alpha val="2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endParaRPr kumimoji="1" lang="ko-Kore-KR" altLang="en-US" sz="220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A81F9-A7BB-794D-A9F4-7841D6205739}"/>
              </a:ext>
            </a:extLst>
          </p:cNvPr>
          <p:cNvSpPr txBox="1"/>
          <p:nvPr/>
        </p:nvSpPr>
        <p:spPr>
          <a:xfrm>
            <a:off x="3353874" y="6377708"/>
            <a:ext cx="3143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출처</a:t>
            </a:r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페이스북 페이지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‘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플라스틱 없이도 잘 산다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’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3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FAB22E5A-EF81-6C4E-80D9-6A144F1B9F50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EA2C8D7A-D998-3F49-BB7D-EFCB0E39BA2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96080071-D7DB-C143-888F-6847C34FE865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공감하기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F914BB9-95D5-1C4B-BFF7-B735F510B79C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F9CE787A-FCB4-9B4B-BC69-F008F963D03E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04A0B2-E6EF-174A-866C-E692E0424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06" y="2293514"/>
            <a:ext cx="4841787" cy="3984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1C3C75-73DA-6C49-8C35-6CB2298821A1}"/>
              </a:ext>
            </a:extLst>
          </p:cNvPr>
          <p:cNvSpPr txBox="1"/>
          <p:nvPr/>
        </p:nvSpPr>
        <p:spPr>
          <a:xfrm>
            <a:off x="2168517" y="1459201"/>
            <a:ext cx="78229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"</a:t>
            </a:r>
            <a:r>
              <a:rPr kumimoji="1" lang="ko-KR" altLang="en-US" sz="2200" dirty="0" err="1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그린워싱</a:t>
            </a:r>
            <a:r>
              <a:rPr kumimoji="1" lang="en-US" altLang="ko-KR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" </a:t>
            </a:r>
            <a:r>
              <a:rPr kumimoji="1" lang="en" altLang="ko-Kore-KR" sz="22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SNS </a:t>
            </a:r>
            <a:r>
              <a:rPr kumimoji="1" lang="ko-KR" altLang="en-US" sz="22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긍부정</a:t>
            </a:r>
            <a:r>
              <a:rPr kumimoji="1" lang="ko-KR" altLang="en-US" sz="22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단어 분석 추이 </a:t>
            </a:r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(2021</a:t>
            </a:r>
            <a:r>
              <a:rPr kumimoji="1" lang="ko-KR" altLang="en-US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년 </a:t>
            </a:r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10</a:t>
            </a:r>
            <a:r>
              <a:rPr kumimoji="1" lang="ko-KR" altLang="en-US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월 </a:t>
            </a:r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7</a:t>
            </a:r>
            <a:r>
              <a:rPr kumimoji="1" lang="ko-KR" altLang="en-US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일 </a:t>
            </a:r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~ 2022</a:t>
            </a:r>
            <a:r>
              <a:rPr kumimoji="1" lang="ko-KR" altLang="en-US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년 </a:t>
            </a:r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1</a:t>
            </a:r>
            <a:r>
              <a:rPr kumimoji="1" lang="ko-KR" altLang="en-US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월 </a:t>
            </a:r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6</a:t>
            </a:r>
            <a:r>
              <a:rPr kumimoji="1" lang="ko-KR" altLang="en-US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일</a:t>
            </a:r>
            <a:r>
              <a:rPr kumimoji="1" lang="en-US" altLang="ko-KR" sz="1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)</a:t>
            </a:r>
            <a:endParaRPr kumimoji="1" lang="ko-Kore-KR" altLang="en-US" sz="22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10CAD-84CC-1A4A-A86B-32EA1F4C4FB6}"/>
              </a:ext>
            </a:extLst>
          </p:cNvPr>
          <p:cNvSpPr txBox="1"/>
          <p:nvPr/>
        </p:nvSpPr>
        <p:spPr>
          <a:xfrm>
            <a:off x="5401694" y="6404328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출처</a:t>
            </a:r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소셜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빅데이터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마이닝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서비스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”</a:t>
            </a:r>
            <a:r>
              <a:rPr kumimoji="1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Sometrend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”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44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상자 3">
            <a:extLst>
              <a:ext uri="{FF2B5EF4-FFF2-40B4-BE49-F238E27FC236}">
                <a16:creationId xmlns:a16="http://schemas.microsoft.com/office/drawing/2014/main" id="{8C675C7D-A43D-C74A-B603-9C116C83CF1E}"/>
              </a:ext>
            </a:extLst>
          </p:cNvPr>
          <p:cNvSpPr txBox="1"/>
          <p:nvPr/>
        </p:nvSpPr>
        <p:spPr>
          <a:xfrm>
            <a:off x="929265" y="3024429"/>
            <a:ext cx="10931143" cy="928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2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황당함</a:t>
            </a:r>
            <a:r>
              <a:rPr kumimoji="1" lang="en-US" altLang="ko-KR" sz="22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,</a:t>
            </a:r>
            <a:r>
              <a:rPr kumimoji="1" lang="ko-KR" altLang="en-US" sz="22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그리고 배신감 </a:t>
            </a:r>
            <a:endParaRPr kumimoji="1" lang="en-US" altLang="ko-KR" sz="22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1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자극적인 마케팅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,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sz="2000" dirty="0" err="1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그린워싱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.</a:t>
            </a:r>
            <a:r>
              <a:rPr kumimoji="1" lang="ko-KR" altLang="en-US" sz="20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 이제는 지쳐</a:t>
            </a:r>
            <a:r>
              <a:rPr kumimoji="1" lang="en-US" altLang="ko-KR" sz="20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!</a:t>
            </a:r>
          </a:p>
        </p:txBody>
      </p:sp>
      <p:pic>
        <p:nvPicPr>
          <p:cNvPr id="1028" name="Picture 4" descr="발품뉴스] 굴뚝에 초록칠 하면 친환경? 그린워싱 황당 마케팅 / JTBC 뉴스룸 - YouTube">
            <a:extLst>
              <a:ext uri="{FF2B5EF4-FFF2-40B4-BE49-F238E27FC236}">
                <a16:creationId xmlns:a16="http://schemas.microsoft.com/office/drawing/2014/main" id="{ECDE4DCE-9713-E94C-9CA9-1AD3D3449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" b="5264"/>
          <a:stretch/>
        </p:blipFill>
        <p:spPr bwMode="auto">
          <a:xfrm>
            <a:off x="4387821" y="4394194"/>
            <a:ext cx="3271520" cy="167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코로나 시대의 건강한 환경 만들기 - 가톨릭대학보">
            <a:extLst>
              <a:ext uri="{FF2B5EF4-FFF2-40B4-BE49-F238E27FC236}">
                <a16:creationId xmlns:a16="http://schemas.microsoft.com/office/drawing/2014/main" id="{603B705C-58BD-224E-855F-E5FCEF8CE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31033" r="24992" b="9622"/>
          <a:stretch/>
        </p:blipFill>
        <p:spPr bwMode="auto">
          <a:xfrm>
            <a:off x="929265" y="4394194"/>
            <a:ext cx="3271520" cy="167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1D09BA8-C7AD-B342-93D2-A28F4E2C72BF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3EF223B-38A2-6A45-906D-E30AE2D14820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5D385342-BB72-7F43-BAF8-FC0E165B830A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BB0044A7-A635-574A-A78F-D81C358DD10E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latin typeface="YDIYGO340" panose="02030504000101010101" pitchFamily="18" charset="-127"/>
                <a:ea typeface="YDIYGO340" panose="02030504000101010101" pitchFamily="18" charset="-127"/>
              </a:rPr>
              <a:t>문제</a:t>
            </a:r>
            <a:r>
              <a:rPr kumimoji="1" lang="ko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 정의</a:t>
            </a:r>
            <a:endParaRPr kumimoji="1" lang="ko-Kore-KR" altLang="en-US" sz="2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3C1529D-AD7F-234E-98A0-AA49EBD38ED2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20EDCF-838D-2447-981D-3FE0C1448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377" y="4394194"/>
            <a:ext cx="3460736" cy="167409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FB9AEC-1767-A645-8B06-DA8F8330DAAB}"/>
              </a:ext>
            </a:extLst>
          </p:cNvPr>
          <p:cNvGrpSpPr/>
          <p:nvPr/>
        </p:nvGrpSpPr>
        <p:grpSpPr>
          <a:xfrm>
            <a:off x="929265" y="1719773"/>
            <a:ext cx="2399426" cy="1083875"/>
            <a:chOff x="4073227" y="4062800"/>
            <a:chExt cx="4022999" cy="181728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25E6D61-9500-304C-B879-0348FDA42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8946" y="4062800"/>
              <a:ext cx="1817280" cy="1817280"/>
            </a:xfrm>
            <a:prstGeom prst="rect">
              <a:avLst/>
            </a:prstGeom>
          </p:spPr>
        </p:pic>
        <p:pic>
          <p:nvPicPr>
            <p:cNvPr id="34" name="그림 33" descr="텍스트, 풀볼이(가) 표시된 사진&#10;&#10;자동 생성된 설명">
              <a:extLst>
                <a:ext uri="{FF2B5EF4-FFF2-40B4-BE49-F238E27FC236}">
                  <a16:creationId xmlns:a16="http://schemas.microsoft.com/office/drawing/2014/main" id="{21BEAB4A-2CD5-C84B-8DB7-9AEF1DA7C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7360" y="4062800"/>
              <a:ext cx="1817280" cy="181728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A26A433-7744-D14B-8ABA-1BA710B3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3227" y="4062800"/>
              <a:ext cx="1817280" cy="181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71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FA93A696-F137-714C-936E-E6B4C75C655E}"/>
              </a:ext>
            </a:extLst>
          </p:cNvPr>
          <p:cNvSpPr/>
          <p:nvPr/>
        </p:nvSpPr>
        <p:spPr>
          <a:xfrm>
            <a:off x="252106" y="1894535"/>
            <a:ext cx="11696054" cy="4326972"/>
          </a:xfrm>
          <a:prstGeom prst="roundRect">
            <a:avLst>
              <a:gd name="adj" fmla="val 3813"/>
            </a:avLst>
          </a:prstGeom>
          <a:pattFill prst="pct25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>
              <a:lnSpc>
                <a:spcPct val="120000"/>
              </a:lnSpc>
            </a:pPr>
            <a:endParaRPr kumimoji="1" lang="ko-Kore-KR" altLang="en-US" sz="2400" dirty="0">
              <a:solidFill>
                <a:srgbClr val="6B5E55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510FD61-EBF2-EA44-BBC9-CDAAF1C156C3}"/>
              </a:ext>
            </a:extLst>
          </p:cNvPr>
          <p:cNvSpPr/>
          <p:nvPr/>
        </p:nvSpPr>
        <p:spPr>
          <a:xfrm>
            <a:off x="252106" y="1249076"/>
            <a:ext cx="11696054" cy="884524"/>
          </a:xfrm>
          <a:prstGeom prst="roundRect">
            <a:avLst/>
          </a:prstGeom>
          <a:pattFill prst="pct7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R" sz="24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MZ</a:t>
            </a:r>
            <a:r>
              <a:rPr kumimoji="1" lang="ko-KR" altLang="en-US" sz="24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세대</a:t>
            </a:r>
            <a:r>
              <a:rPr kumimoji="1" lang="en-US" altLang="ko-KR" sz="24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?</a:t>
            </a:r>
            <a:endParaRPr kumimoji="1" lang="ko-Kore-KR" altLang="en-US" sz="2400" dirty="0">
              <a:solidFill>
                <a:srgbClr val="6B5E55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0D4AD-4653-5546-AEA8-79D8733A027F}"/>
              </a:ext>
            </a:extLst>
          </p:cNvPr>
          <p:cNvSpPr txBox="1"/>
          <p:nvPr/>
        </p:nvSpPr>
        <p:spPr>
          <a:xfrm>
            <a:off x="806823" y="6418729"/>
            <a:ext cx="5436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출처</a:t>
            </a:r>
            <a:r>
              <a:rPr kumimoji="1"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대학내일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20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대연구소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(2021).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밀레니얼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-Z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세대 트렌드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2020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.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서울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위즈덤하우스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.</a:t>
            </a:r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705FED-35B0-C44A-B4C1-4E0F0DF7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" y="7179752"/>
            <a:ext cx="12192000" cy="4504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F14CEB-7AA2-154C-8CD9-B2A1266C24DE}"/>
              </a:ext>
            </a:extLst>
          </p:cNvPr>
          <p:cNvSpPr txBox="1"/>
          <p:nvPr/>
        </p:nvSpPr>
        <p:spPr>
          <a:xfrm>
            <a:off x="717176" y="2748210"/>
            <a:ext cx="9475671" cy="308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⭐️ </a:t>
            </a:r>
            <a:r>
              <a:rPr kumimoji="1" lang="en-US" altLang="ko-KR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MZ</a:t>
            </a:r>
            <a:r>
              <a:rPr kumimoji="1" lang="ko-KR" altLang="en-US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세대 </a:t>
            </a:r>
            <a:r>
              <a:rPr kumimoji="1" lang="en-US" altLang="ko-KR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81.4%,</a:t>
            </a:r>
            <a:r>
              <a:rPr kumimoji="1" lang="ko-KR" altLang="en-US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kumimoji="1" lang="ko-KR" altLang="en-US" dirty="0">
                <a:highlight>
                  <a:srgbClr val="FAEFE2"/>
                </a:highlight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최근 </a:t>
            </a:r>
            <a:r>
              <a:rPr kumimoji="1" lang="en-US" altLang="ko-KR" dirty="0">
                <a:highlight>
                  <a:srgbClr val="FAEFE2"/>
                </a:highlight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6</a:t>
            </a:r>
            <a:r>
              <a:rPr kumimoji="1" lang="ko-KR" altLang="en-US" dirty="0">
                <a:highlight>
                  <a:srgbClr val="FAEFE2"/>
                </a:highlight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개월 이내에 자신이 추구하는 소신을 위해 행동한 경험</a:t>
            </a:r>
            <a:r>
              <a:rPr kumimoji="1" lang="ko-KR" altLang="en-US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이 있다</a:t>
            </a:r>
            <a:r>
              <a:rPr kumimoji="1" lang="en-US" altLang="ko-KR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.</a:t>
            </a:r>
          </a:p>
          <a:p>
            <a:endParaRPr kumimoji="1" lang="en-US" altLang="ko-KR" dirty="0">
              <a:latin typeface="210 OmniGothicOTF 010" panose="02020503020101020101" pitchFamily="18" charset="-127"/>
              <a:ea typeface="210 OmniGothicOTF 010" panose="02020503020101020101" pitchFamily="18" charset="-127"/>
            </a:endParaRPr>
          </a:p>
          <a:p>
            <a:r>
              <a:rPr kumimoji="1" lang="ko-KR" altLang="en-US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⭐️ 소신 표현 행동 </a:t>
            </a:r>
            <a:r>
              <a:rPr kumimoji="1"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::</a:t>
            </a:r>
            <a:r>
              <a:rPr kumimoji="1"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</a:t>
            </a:r>
            <a:r>
              <a:rPr kumimoji="1" lang="ko-KR" altLang="en-US" dirty="0">
                <a:highlight>
                  <a:srgbClr val="FAEFE2"/>
                </a:highlight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생활 습관을 바꾸기 위한 노력 </a:t>
            </a:r>
            <a:r>
              <a:rPr kumimoji="1" lang="en-US" altLang="ko-KR" dirty="0">
                <a:solidFill>
                  <a:srgbClr val="FF6452"/>
                </a:solidFill>
                <a:highlight>
                  <a:srgbClr val="FAEFE2"/>
                </a:highlight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(48.7%)</a:t>
            </a: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⭐️ </a:t>
            </a:r>
            <a:r>
              <a:rPr kumimoji="1" lang="en-US" altLang="ko-KR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MZ</a:t>
            </a:r>
            <a:r>
              <a:rPr kumimoji="1" lang="ko-KR" altLang="en-US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세대가 추구하는 가치와 소신</a:t>
            </a:r>
            <a:endParaRPr kumimoji="1" lang="en-US" altLang="ko-KR"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dirty="0">
                <a:highlight>
                  <a:srgbClr val="FAEFE2"/>
                </a:highlight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환경 </a:t>
            </a:r>
            <a:r>
              <a:rPr kumimoji="1" lang="en-US" altLang="ko-KR" dirty="0">
                <a:highlight>
                  <a:srgbClr val="FAEFE2"/>
                </a:highlight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(40%)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역사의식 </a:t>
            </a:r>
            <a:r>
              <a:rPr kumimoji="1" lang="en-US" altLang="ko-KR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(30.2%),</a:t>
            </a:r>
            <a:r>
              <a:rPr kumimoji="1" lang="ko-KR" altLang="en-US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 소외계층 </a:t>
            </a:r>
            <a:r>
              <a:rPr kumimoji="1" lang="en-US" altLang="ko-KR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(28.9%)</a:t>
            </a:r>
            <a:r>
              <a:rPr kumimoji="1" lang="ko-KR" altLang="en-US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과 직업 처우 개선 </a:t>
            </a:r>
            <a:r>
              <a:rPr kumimoji="1" lang="en-US" altLang="ko-KR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(28.7%)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취향 존중 </a:t>
            </a:r>
            <a:r>
              <a:rPr kumimoji="1" lang="en-US" altLang="ko-KR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(33.3%),</a:t>
            </a:r>
            <a:r>
              <a:rPr kumimoji="1" lang="ko-KR" altLang="en-US" dirty="0">
                <a:latin typeface="210 OmniGothicOTF 010" panose="02020503020101020101" pitchFamily="18" charset="-127"/>
                <a:ea typeface="210 OmniGothicOTF 010" panose="02020503020101020101" pitchFamily="18" charset="-127"/>
              </a:rPr>
              <a:t> </a:t>
            </a:r>
            <a:r>
              <a:rPr kumimoji="1" lang="ko-KR" altLang="en-US" dirty="0">
                <a:highlight>
                  <a:srgbClr val="FAEFE2"/>
                </a:highlight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미니멀리즘 </a:t>
            </a:r>
            <a:r>
              <a:rPr kumimoji="1" lang="en-US" altLang="ko-KR" dirty="0">
                <a:highlight>
                  <a:srgbClr val="FAEFE2"/>
                </a:highlight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(32.2%)</a:t>
            </a: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  <a:p>
            <a:r>
              <a:rPr kumimoji="1" lang="ko-KR" altLang="en-US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⭐️ 소신이나 가치관과 맞는다면 구입이나 사용 과정의 불편함도 감수할 의향이 있다 </a:t>
            </a:r>
            <a:r>
              <a:rPr kumimoji="1" lang="en-US" altLang="ko-KR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(50.1%)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6CB7E5C-A5BD-BC48-BB2A-693DD8A24310}"/>
              </a:ext>
            </a:extLst>
          </p:cNvPr>
          <p:cNvSpPr/>
          <p:nvPr/>
        </p:nvSpPr>
        <p:spPr>
          <a:xfrm>
            <a:off x="448235" y="1380565"/>
            <a:ext cx="216000" cy="216000"/>
          </a:xfrm>
          <a:prstGeom prst="ellipse">
            <a:avLst/>
          </a:prstGeom>
          <a:solidFill>
            <a:srgbClr val="FF6452"/>
          </a:solidFill>
          <a:ln>
            <a:solidFill>
              <a:srgbClr val="7F7F7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85EE64E-4459-1942-AAD3-8D658A03C24B}"/>
              </a:ext>
            </a:extLst>
          </p:cNvPr>
          <p:cNvSpPr/>
          <p:nvPr/>
        </p:nvSpPr>
        <p:spPr>
          <a:xfrm>
            <a:off x="806823" y="1380565"/>
            <a:ext cx="216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7F7F7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833349B-9EEA-B748-8AF2-9A7DEB726D09}"/>
              </a:ext>
            </a:extLst>
          </p:cNvPr>
          <p:cNvSpPr/>
          <p:nvPr/>
        </p:nvSpPr>
        <p:spPr>
          <a:xfrm>
            <a:off x="1165412" y="1380565"/>
            <a:ext cx="216000" cy="216000"/>
          </a:xfrm>
          <a:prstGeom prst="ellipse">
            <a:avLst/>
          </a:prstGeom>
          <a:solidFill>
            <a:srgbClr val="00E600"/>
          </a:solidFill>
          <a:ln>
            <a:solidFill>
              <a:srgbClr val="7F7F7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7305911-2AD7-CD49-B83C-0179DC56BC6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05E469B-F62F-E64A-92F0-ABE677F81D6B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E4B6839-70C3-4E4A-8D45-E4F3BE971DBD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E0F0046-6D88-704D-BC27-A1512537734B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latin typeface="YDIYGO340" panose="02030504000101010101" pitchFamily="18" charset="-127"/>
                <a:ea typeface="YDIYGO340" panose="02030504000101010101" pitchFamily="18" charset="-127"/>
              </a:rPr>
              <a:t>문제</a:t>
            </a:r>
            <a:r>
              <a:rPr kumimoji="1" lang="ko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 정의</a:t>
            </a:r>
            <a:endParaRPr kumimoji="1" lang="ko-Kore-KR" altLang="en-US" sz="2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307EF53D-FBE8-3F4A-AC5C-53808BC1DFB5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</p:spTree>
    <p:extLst>
      <p:ext uri="{BB962C8B-B14F-4D97-AF65-F5344CB8AC3E}">
        <p14:creationId xmlns:p14="http://schemas.microsoft.com/office/powerpoint/2010/main" val="317011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latin typeface="YDIYGO340" panose="02030504000101010101" pitchFamily="18" charset="-127"/>
                <a:ea typeface="YDIYGO340" panose="02030504000101010101" pitchFamily="18" charset="-127"/>
              </a:rPr>
              <a:t>아이디어</a:t>
            </a:r>
            <a:r>
              <a:rPr kumimoji="1" lang="ko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 도출</a:t>
            </a:r>
            <a:endParaRPr kumimoji="1" lang="ko-Kore-KR" altLang="en-US" sz="2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35C628B-BADA-B940-A1AE-8C53595E82B6}"/>
              </a:ext>
            </a:extLst>
          </p:cNvPr>
          <p:cNvCxnSpPr>
            <a:cxnSpLocks/>
          </p:cNvCxnSpPr>
          <p:nvPr/>
        </p:nvCxnSpPr>
        <p:spPr>
          <a:xfrm>
            <a:off x="3857404" y="3684308"/>
            <a:ext cx="4493328" cy="0"/>
          </a:xfrm>
          <a:prstGeom prst="line">
            <a:avLst/>
          </a:prstGeom>
          <a:ln w="34925">
            <a:solidFill>
              <a:srgbClr val="988779">
                <a:alpha val="6991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D388105-98F5-7D4D-AB07-CC35B5742EBA}"/>
              </a:ext>
            </a:extLst>
          </p:cNvPr>
          <p:cNvSpPr/>
          <p:nvPr/>
        </p:nvSpPr>
        <p:spPr>
          <a:xfrm>
            <a:off x="659637" y="2898216"/>
            <a:ext cx="2943937" cy="1572184"/>
          </a:xfrm>
          <a:prstGeom prst="roundRect">
            <a:avLst/>
          </a:prstGeom>
          <a:pattFill prst="pct7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22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불필요한 </a:t>
            </a:r>
            <a:endParaRPr kumimoji="1" lang="en-US" altLang="ko-KR" sz="22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2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자원 소비 유도</a:t>
            </a:r>
            <a:endParaRPr kumimoji="1" lang="ko-Kore-KR" altLang="en-US" sz="22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6" name="눈물 방울 15">
            <a:extLst>
              <a:ext uri="{FF2B5EF4-FFF2-40B4-BE49-F238E27FC236}">
                <a16:creationId xmlns:a16="http://schemas.microsoft.com/office/drawing/2014/main" id="{469D3C0F-C496-DE41-9908-5F5E4D35BE36}"/>
              </a:ext>
            </a:extLst>
          </p:cNvPr>
          <p:cNvSpPr/>
          <p:nvPr/>
        </p:nvSpPr>
        <p:spPr>
          <a:xfrm rot="2700000" flipV="1">
            <a:off x="4608037" y="2116087"/>
            <a:ext cx="2943937" cy="2943937"/>
          </a:xfrm>
          <a:prstGeom prst="teardrop">
            <a:avLst>
              <a:gd name="adj" fmla="val 81504"/>
            </a:avLst>
          </a:prstGeom>
          <a:pattFill prst="pct70">
            <a:fgClr>
              <a:srgbClr val="FDF3E6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>
              <a:lnSpc>
                <a:spcPct val="120000"/>
              </a:lnSpc>
            </a:pPr>
            <a:endParaRPr kumimoji="1" lang="ko-Kore-KR" altLang="en-US" sz="22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510FD61-EBF2-EA44-BBC9-CDAAF1C156C3}"/>
              </a:ext>
            </a:extLst>
          </p:cNvPr>
          <p:cNvSpPr/>
          <p:nvPr/>
        </p:nvSpPr>
        <p:spPr>
          <a:xfrm>
            <a:off x="8600479" y="2898216"/>
            <a:ext cx="2943937" cy="1572184"/>
          </a:xfrm>
          <a:prstGeom prst="roundRect">
            <a:avLst/>
          </a:prstGeom>
          <a:pattFill prst="pct7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22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환경 보호 행동을 하고자 하는 </a:t>
            </a:r>
            <a:r>
              <a:rPr kumimoji="1" lang="en-US" altLang="ko-KR" sz="22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MZ</a:t>
            </a:r>
            <a:r>
              <a:rPr kumimoji="1" lang="ko-KR" altLang="en-US" sz="22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세대</a:t>
            </a:r>
            <a:endParaRPr kumimoji="1" lang="ko-Kore-KR" altLang="en-US" sz="22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3F75BD-FE5F-ED47-8FE0-0D0B436972FB}"/>
              </a:ext>
            </a:extLst>
          </p:cNvPr>
          <p:cNvSpPr/>
          <p:nvPr/>
        </p:nvSpPr>
        <p:spPr>
          <a:xfrm>
            <a:off x="3032003" y="2924287"/>
            <a:ext cx="6096000" cy="14021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자원 사용을</a:t>
            </a:r>
            <a:endParaRPr kumimoji="1" lang="en-US" altLang="ko-KR" sz="24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줄일 수 있는</a:t>
            </a:r>
            <a:endParaRPr kumimoji="1" lang="en-US" altLang="ko-KR" sz="24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구체적인 행동 제안</a:t>
            </a:r>
            <a:endParaRPr kumimoji="1" lang="ko-Kore-KR" altLang="en-US" sz="24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A877C-E247-BB46-94BB-4F2516EE89DD}"/>
              </a:ext>
            </a:extLst>
          </p:cNvPr>
          <p:cNvGrpSpPr/>
          <p:nvPr/>
        </p:nvGrpSpPr>
        <p:grpSpPr>
          <a:xfrm>
            <a:off x="5758182" y="1802818"/>
            <a:ext cx="643647" cy="643647"/>
            <a:chOff x="6791357" y="2363048"/>
            <a:chExt cx="2964364" cy="2964363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213C9C8C-A0BF-CE42-8A1B-3941665DB011}"/>
                </a:ext>
              </a:extLst>
            </p:cNvPr>
            <p:cNvSpPr/>
            <p:nvPr/>
          </p:nvSpPr>
          <p:spPr>
            <a:xfrm rot="2700000">
              <a:off x="6791357" y="3257425"/>
              <a:ext cx="2964363" cy="1175609"/>
            </a:xfrm>
            <a:prstGeom prst="roundRect">
              <a:avLst>
                <a:gd name="adj" fmla="val 50000"/>
              </a:avLst>
            </a:prstGeom>
            <a:solidFill>
              <a:srgbClr val="EC6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F92646B1-0C0D-C943-BB73-3EADB7280C45}"/>
                </a:ext>
              </a:extLst>
            </p:cNvPr>
            <p:cNvSpPr/>
            <p:nvPr/>
          </p:nvSpPr>
          <p:spPr>
            <a:xfrm rot="18900000">
              <a:off x="6791357" y="3257468"/>
              <a:ext cx="2964364" cy="1175523"/>
            </a:xfrm>
            <a:prstGeom prst="roundRect">
              <a:avLst>
                <a:gd name="adj" fmla="val 50000"/>
              </a:avLst>
            </a:prstGeom>
            <a:solidFill>
              <a:srgbClr val="EC6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887D7CA-B556-9649-8F56-6AF1B3A13C03}"/>
                </a:ext>
              </a:extLst>
            </p:cNvPr>
            <p:cNvSpPr/>
            <p:nvPr/>
          </p:nvSpPr>
          <p:spPr>
            <a:xfrm>
              <a:off x="7904416" y="3766746"/>
              <a:ext cx="738245" cy="156965"/>
            </a:xfrm>
            <a:prstGeom prst="roundRect">
              <a:avLst>
                <a:gd name="adj" fmla="val 50000"/>
              </a:avLst>
            </a:prstGeom>
            <a:solidFill>
              <a:srgbClr val="FAE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322372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>
            <a:extLst>
              <a:ext uri="{FF2B5EF4-FFF2-40B4-BE49-F238E27FC236}">
                <a16:creationId xmlns:a16="http://schemas.microsoft.com/office/drawing/2014/main" id="{0A4A1919-7E0F-9A43-9DD7-1AAA46E9F030}"/>
              </a:ext>
            </a:extLst>
          </p:cNvPr>
          <p:cNvSpPr/>
          <p:nvPr/>
        </p:nvSpPr>
        <p:spPr>
          <a:xfrm>
            <a:off x="7080868" y="1503658"/>
            <a:ext cx="4579674" cy="4678079"/>
          </a:xfrm>
          <a:custGeom>
            <a:avLst/>
            <a:gdLst>
              <a:gd name="connsiteX0" fmla="*/ 259439 w 4579674"/>
              <a:gd name="connsiteY0" fmla="*/ 0 h 4678079"/>
              <a:gd name="connsiteX1" fmla="*/ 4320235 w 4579674"/>
              <a:gd name="connsiteY1" fmla="*/ 0 h 4678079"/>
              <a:gd name="connsiteX2" fmla="*/ 4579674 w 4579674"/>
              <a:gd name="connsiteY2" fmla="*/ 259439 h 4678079"/>
              <a:gd name="connsiteX3" fmla="*/ 4579674 w 4579674"/>
              <a:gd name="connsiteY3" fmla="*/ 4678079 h 4678079"/>
              <a:gd name="connsiteX4" fmla="*/ 0 w 4579674"/>
              <a:gd name="connsiteY4" fmla="*/ 4678079 h 4678079"/>
              <a:gd name="connsiteX5" fmla="*/ 0 w 4579674"/>
              <a:gd name="connsiteY5" fmla="*/ 259439 h 4678079"/>
              <a:gd name="connsiteX6" fmla="*/ 259439 w 4579674"/>
              <a:gd name="connsiteY6" fmla="*/ 0 h 467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9674" h="4678079">
                <a:moveTo>
                  <a:pt x="259439" y="0"/>
                </a:moveTo>
                <a:lnTo>
                  <a:pt x="4320235" y="0"/>
                </a:lnTo>
                <a:cubicBezTo>
                  <a:pt x="4463519" y="0"/>
                  <a:pt x="4579674" y="116155"/>
                  <a:pt x="4579674" y="259439"/>
                </a:cubicBezTo>
                <a:lnTo>
                  <a:pt x="4579674" y="4678079"/>
                </a:lnTo>
                <a:lnTo>
                  <a:pt x="0" y="4678079"/>
                </a:lnTo>
                <a:lnTo>
                  <a:pt x="0" y="259439"/>
                </a:lnTo>
                <a:cubicBezTo>
                  <a:pt x="0" y="116155"/>
                  <a:pt x="116155" y="0"/>
                  <a:pt x="2594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27161" dist="38100" dir="21480000" sx="99000" sy="99000" algn="b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A6391FC-D789-FB4D-A926-4A53BA236C85}"/>
              </a:ext>
            </a:extLst>
          </p:cNvPr>
          <p:cNvGrpSpPr/>
          <p:nvPr/>
        </p:nvGrpSpPr>
        <p:grpSpPr>
          <a:xfrm>
            <a:off x="8849521" y="1710826"/>
            <a:ext cx="1048975" cy="115132"/>
            <a:chOff x="8896028" y="1440439"/>
            <a:chExt cx="1270860" cy="139485"/>
          </a:xfrm>
          <a:solidFill>
            <a:schemeClr val="bg1">
              <a:lumMod val="95000"/>
            </a:schemeClr>
          </a:solidFill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6EB24F2-8FD3-D845-9DE4-22F6F794377D}"/>
                </a:ext>
              </a:extLst>
            </p:cNvPr>
            <p:cNvSpPr/>
            <p:nvPr/>
          </p:nvSpPr>
          <p:spPr>
            <a:xfrm>
              <a:off x="8896028" y="1440439"/>
              <a:ext cx="139485" cy="139485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1CD9961D-56E2-5045-9A3B-17B65133B90D}"/>
                </a:ext>
              </a:extLst>
            </p:cNvPr>
            <p:cNvSpPr/>
            <p:nvPr/>
          </p:nvSpPr>
          <p:spPr>
            <a:xfrm>
              <a:off x="9227688" y="1454313"/>
              <a:ext cx="939200" cy="12561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latin typeface="YDIYGO340" panose="02030504000101010101" pitchFamily="18" charset="-127"/>
                <a:ea typeface="YDIYGO340" panose="02030504000101010101" pitchFamily="18" charset="-127"/>
              </a:rPr>
              <a:t>아이디어</a:t>
            </a:r>
            <a:r>
              <a:rPr kumimoji="1" lang="ko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 도출</a:t>
            </a:r>
            <a:endParaRPr kumimoji="1" lang="ko-Kore-KR" altLang="en-US" sz="2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CFF03F-2C5E-1E40-918A-BAD6DED8F344}"/>
              </a:ext>
            </a:extLst>
          </p:cNvPr>
          <p:cNvSpPr/>
          <p:nvPr/>
        </p:nvSpPr>
        <p:spPr>
          <a:xfrm>
            <a:off x="531458" y="2235154"/>
            <a:ext cx="6434775" cy="3242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rgbClr val="6B5E55"/>
                </a:solidFill>
                <a:latin typeface="YDIYGO350" panose="02030504000101010101" pitchFamily="18" charset="-127"/>
                <a:ea typeface="YDIYGO350" panose="02030504000101010101" pitchFamily="18" charset="-127"/>
                <a:cs typeface="SM KGothic Std Regular" charset="-127"/>
              </a:rPr>
              <a:t>곱빼기</a:t>
            </a:r>
            <a:r>
              <a:rPr kumimoji="1" lang="ko-KR" altLang="en-US" sz="32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는</a:t>
            </a:r>
            <a:endParaRPr kumimoji="1" lang="en-US" altLang="ko-KR" sz="32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  <a:cs typeface="SM KGothic Std Regular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 </a:t>
            </a:r>
            <a:endParaRPr kumimoji="1" lang="en-US" altLang="ko-KR" sz="28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  <a:cs typeface="SM KGothic Std Regular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환경보호 행동에 대한 </a:t>
            </a:r>
            <a:r>
              <a:rPr kumimoji="1" lang="ko-KR" altLang="en-US" sz="2400" dirty="0" err="1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니즈를</a:t>
            </a:r>
            <a:r>
              <a:rPr kumimoji="1" lang="ko-KR" altLang="en-US" sz="24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 가진 </a:t>
            </a:r>
            <a:r>
              <a:rPr kumimoji="1" lang="en-US" altLang="ko-KR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MZ</a:t>
            </a: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세대</a:t>
            </a:r>
            <a:r>
              <a:rPr kumimoji="1" lang="ko-KR" altLang="en-US" sz="24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에게</a:t>
            </a:r>
            <a:r>
              <a:rPr kumimoji="1" lang="en-US" altLang="ko-KR" sz="24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,</a:t>
            </a:r>
            <a:r>
              <a:rPr kumimoji="1" lang="ko-KR" altLang="en-US" sz="24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 </a:t>
            </a:r>
            <a:endParaRPr kumimoji="1" lang="en-US" altLang="ko-KR" sz="24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불필요한 자원 사용을 덜어낼 수 있는</a:t>
            </a:r>
            <a:endParaRPr kumimoji="1" lang="en-US" altLang="ko-KR" sz="24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  <a:cs typeface="SM KGothic Std Regular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14</a:t>
            </a: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일 동안의 빼기 </a:t>
            </a:r>
            <a:r>
              <a:rPr kumimoji="1" lang="ko-KR" altLang="en-US" sz="2400" dirty="0" err="1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챌린지를</a:t>
            </a: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제공</a:t>
            </a:r>
            <a:r>
              <a:rPr kumimoji="1" lang="ko-KR" altLang="en-US" sz="24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하는 </a:t>
            </a:r>
            <a:endParaRPr kumimoji="1" lang="en-US" altLang="ko-KR" sz="2400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어플리케이션입니다</a:t>
            </a:r>
            <a:r>
              <a:rPr kumimoji="1" lang="en-US" altLang="ko-KR" sz="2400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B575C3-23B0-C947-A8D4-7E16115372F0}"/>
              </a:ext>
            </a:extLst>
          </p:cNvPr>
          <p:cNvGrpSpPr/>
          <p:nvPr/>
        </p:nvGrpSpPr>
        <p:grpSpPr>
          <a:xfrm>
            <a:off x="8163359" y="2571421"/>
            <a:ext cx="2414695" cy="2414695"/>
            <a:chOff x="6791357" y="2363048"/>
            <a:chExt cx="2964364" cy="2964363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DEC052AE-DC85-164E-8783-6B3E04357D0D}"/>
                </a:ext>
              </a:extLst>
            </p:cNvPr>
            <p:cNvSpPr/>
            <p:nvPr/>
          </p:nvSpPr>
          <p:spPr>
            <a:xfrm rot="2700000">
              <a:off x="6791357" y="3257425"/>
              <a:ext cx="2964363" cy="1175609"/>
            </a:xfrm>
            <a:prstGeom prst="roundRect">
              <a:avLst>
                <a:gd name="adj" fmla="val 50000"/>
              </a:avLst>
            </a:prstGeom>
            <a:solidFill>
              <a:srgbClr val="EC6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8D99501F-D149-4140-8E4E-CEAE16CF3D0F}"/>
                </a:ext>
              </a:extLst>
            </p:cNvPr>
            <p:cNvSpPr/>
            <p:nvPr/>
          </p:nvSpPr>
          <p:spPr>
            <a:xfrm rot="18900000">
              <a:off x="6791357" y="3257468"/>
              <a:ext cx="2964364" cy="1175523"/>
            </a:xfrm>
            <a:prstGeom prst="roundRect">
              <a:avLst>
                <a:gd name="adj" fmla="val 50000"/>
              </a:avLst>
            </a:prstGeom>
            <a:solidFill>
              <a:srgbClr val="EC6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D8F31404-FE5B-F542-BC7F-A8AE380DC2BD}"/>
                </a:ext>
              </a:extLst>
            </p:cNvPr>
            <p:cNvSpPr/>
            <p:nvPr/>
          </p:nvSpPr>
          <p:spPr>
            <a:xfrm>
              <a:off x="7904416" y="3766746"/>
              <a:ext cx="738245" cy="156965"/>
            </a:xfrm>
            <a:prstGeom prst="roundRect">
              <a:avLst>
                <a:gd name="adj" fmla="val 50000"/>
              </a:avLst>
            </a:prstGeom>
            <a:solidFill>
              <a:srgbClr val="FAE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110C0E-94D9-0A42-B216-4E6518B920EE}"/>
              </a:ext>
            </a:extLst>
          </p:cNvPr>
          <p:cNvGrpSpPr/>
          <p:nvPr/>
        </p:nvGrpSpPr>
        <p:grpSpPr>
          <a:xfrm>
            <a:off x="7983401" y="5364211"/>
            <a:ext cx="2774607" cy="226099"/>
            <a:chOff x="1921963" y="4078514"/>
            <a:chExt cx="6780817" cy="1378857"/>
          </a:xfrm>
        </p:grpSpPr>
        <p:sp>
          <p:nvSpPr>
            <p:cNvPr id="38" name="타원 4">
              <a:extLst>
                <a:ext uri="{FF2B5EF4-FFF2-40B4-BE49-F238E27FC236}">
                  <a16:creationId xmlns:a16="http://schemas.microsoft.com/office/drawing/2014/main" id="{0C663C65-824C-9642-93F5-5D827F3754DD}"/>
                </a:ext>
              </a:extLst>
            </p:cNvPr>
            <p:cNvSpPr/>
            <p:nvPr/>
          </p:nvSpPr>
          <p:spPr>
            <a:xfrm>
              <a:off x="3798014" y="4078514"/>
              <a:ext cx="1378857" cy="1378857"/>
            </a:xfrm>
            <a:prstGeom prst="rect">
              <a:avLst/>
            </a:prstGeom>
            <a:solidFill>
              <a:srgbClr val="AE9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latin typeface="SM SEGothic Std Regular" panose="02020600000000000000" pitchFamily="18" charset="-127"/>
                <a:ea typeface="SM SEGothic Std Regular" panose="02020600000000000000" pitchFamily="18" charset="-127"/>
              </a:endParaRPr>
            </a:p>
          </p:txBody>
        </p:sp>
        <p:sp>
          <p:nvSpPr>
            <p:cNvPr id="39" name="타원 6">
              <a:extLst>
                <a:ext uri="{FF2B5EF4-FFF2-40B4-BE49-F238E27FC236}">
                  <a16:creationId xmlns:a16="http://schemas.microsoft.com/office/drawing/2014/main" id="{BEBE69AE-ABAD-A945-AFD9-ADF90E416FD8}"/>
                </a:ext>
              </a:extLst>
            </p:cNvPr>
            <p:cNvSpPr/>
            <p:nvPr/>
          </p:nvSpPr>
          <p:spPr>
            <a:xfrm>
              <a:off x="7323923" y="4078514"/>
              <a:ext cx="1378857" cy="137885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EAE3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900" dirty="0">
                <a:latin typeface="SM SEGothic Std Regular" panose="02020600000000000000" pitchFamily="18" charset="-127"/>
                <a:ea typeface="SM SEGothic Std Regular" panose="02020600000000000000" pitchFamily="18" charset="-127"/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A8BADF85-1E29-444B-8491-B26FB78FF5CE}"/>
                </a:ext>
              </a:extLst>
            </p:cNvPr>
            <p:cNvSpPr/>
            <p:nvPr/>
          </p:nvSpPr>
          <p:spPr>
            <a:xfrm>
              <a:off x="5561499" y="4078514"/>
              <a:ext cx="1378857" cy="1378857"/>
            </a:xfrm>
            <a:prstGeom prst="rect">
              <a:avLst/>
            </a:prstGeom>
            <a:solidFill>
              <a:srgbClr val="FAEF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900" dirty="0">
                <a:solidFill>
                  <a:schemeClr val="bg2">
                    <a:lumMod val="25000"/>
                  </a:schemeClr>
                </a:solidFill>
                <a:latin typeface="SM SEGothic Std Regular" panose="02020600000000000000" pitchFamily="18" charset="-127"/>
                <a:ea typeface="SM SEGothic Std Regular" panose="02020600000000000000" pitchFamily="18" charset="-127"/>
              </a:endParaRPr>
            </a:p>
          </p:txBody>
        </p:sp>
        <p:sp>
          <p:nvSpPr>
            <p:cNvPr id="41" name="타원 4">
              <a:extLst>
                <a:ext uri="{FF2B5EF4-FFF2-40B4-BE49-F238E27FC236}">
                  <a16:creationId xmlns:a16="http://schemas.microsoft.com/office/drawing/2014/main" id="{C5575CFF-64A9-6545-800F-712ECE08E4BA}"/>
                </a:ext>
              </a:extLst>
            </p:cNvPr>
            <p:cNvSpPr/>
            <p:nvPr/>
          </p:nvSpPr>
          <p:spPr>
            <a:xfrm>
              <a:off x="1921963" y="4078514"/>
              <a:ext cx="1378857" cy="1378857"/>
            </a:xfrm>
            <a:prstGeom prst="rect">
              <a:avLst/>
            </a:prstGeom>
            <a:solidFill>
              <a:srgbClr val="EC6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latin typeface="SM SEGothic Std Regular" panose="02020600000000000000" pitchFamily="18" charset="-127"/>
                <a:ea typeface="SM SEGothic Std Regular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81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76AE29-BB9C-A440-97F1-E52D8FA83248}"/>
              </a:ext>
            </a:extLst>
          </p:cNvPr>
          <p:cNvGrpSpPr/>
          <p:nvPr/>
        </p:nvGrpSpPr>
        <p:grpSpPr>
          <a:xfrm>
            <a:off x="7094639" y="783280"/>
            <a:ext cx="4579674" cy="8141644"/>
            <a:chOff x="6276813" y="1196049"/>
            <a:chExt cx="5548394" cy="9863813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6E77E27D-C3B2-F441-A8B1-45B5C8E9D36F}"/>
                </a:ext>
              </a:extLst>
            </p:cNvPr>
            <p:cNvSpPr/>
            <p:nvPr/>
          </p:nvSpPr>
          <p:spPr>
            <a:xfrm>
              <a:off x="6276813" y="1196049"/>
              <a:ext cx="5548394" cy="9863813"/>
            </a:xfrm>
            <a:prstGeom prst="roundRect">
              <a:avLst>
                <a:gd name="adj" fmla="val 566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66700" dist="38100" dir="2700000" sx="101000" sy="101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6FB6658-82D9-5D40-8C90-FCCB21EE49CF}"/>
                </a:ext>
              </a:extLst>
            </p:cNvPr>
            <p:cNvGrpSpPr/>
            <p:nvPr/>
          </p:nvGrpSpPr>
          <p:grpSpPr>
            <a:xfrm>
              <a:off x="8415580" y="1440439"/>
              <a:ext cx="1270860" cy="139485"/>
              <a:chOff x="8896028" y="1440439"/>
              <a:chExt cx="1270860" cy="139485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EF6E27E-417B-974B-B8B7-CD7E928C29EA}"/>
                  </a:ext>
                </a:extLst>
              </p:cNvPr>
              <p:cNvSpPr/>
              <p:nvPr/>
            </p:nvSpPr>
            <p:spPr>
              <a:xfrm>
                <a:off x="8896028" y="1440439"/>
                <a:ext cx="139485" cy="13948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CD4B952F-5CEE-3D46-8F9D-AB09B6440306}"/>
                  </a:ext>
                </a:extLst>
              </p:cNvPr>
              <p:cNvSpPr/>
              <p:nvPr/>
            </p:nvSpPr>
            <p:spPr>
              <a:xfrm>
                <a:off x="9227688" y="1454313"/>
                <a:ext cx="939200" cy="12561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9E098B9F-92B8-7D44-8F12-96F0459DF15B}"/>
              </a:ext>
            </a:extLst>
          </p:cNvPr>
          <p:cNvSpPr/>
          <p:nvPr/>
        </p:nvSpPr>
        <p:spPr>
          <a:xfrm rot="18900000">
            <a:off x="7835137" y="3156050"/>
            <a:ext cx="3098678" cy="1228785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675938E-F70D-CD4F-BACB-FAF4F299702C}"/>
              </a:ext>
            </a:extLst>
          </p:cNvPr>
          <p:cNvSpPr/>
          <p:nvPr/>
        </p:nvSpPr>
        <p:spPr>
          <a:xfrm rot="2700000">
            <a:off x="7835138" y="3156049"/>
            <a:ext cx="3098676" cy="1228786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FAAD5711-87F9-4A4F-BA95-6BDBA6BC013F}"/>
              </a:ext>
            </a:extLst>
          </p:cNvPr>
          <p:cNvSpPr/>
          <p:nvPr/>
        </p:nvSpPr>
        <p:spPr>
          <a:xfrm>
            <a:off x="8998630" y="3688404"/>
            <a:ext cx="771694" cy="164077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9D01BBC1-F4E1-B14E-88E4-44ECC64DF9F9}"/>
              </a:ext>
            </a:extLst>
          </p:cNvPr>
          <p:cNvSpPr/>
          <p:nvPr/>
        </p:nvSpPr>
        <p:spPr>
          <a:xfrm>
            <a:off x="8998630" y="3688404"/>
            <a:ext cx="771694" cy="164077"/>
          </a:xfrm>
          <a:prstGeom prst="roundRect">
            <a:avLst>
              <a:gd name="adj" fmla="val 50000"/>
            </a:avLst>
          </a:prstGeom>
          <a:solidFill>
            <a:srgbClr val="EAE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부제 2">
            <a:extLst>
              <a:ext uri="{FF2B5EF4-FFF2-40B4-BE49-F238E27FC236}">
                <a16:creationId xmlns:a16="http://schemas.microsoft.com/office/drawing/2014/main" id="{EA740753-B938-F44C-B4DF-265EBDC50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824" y="2143287"/>
            <a:ext cx="6785304" cy="4667973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32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세 살 습관</a:t>
            </a:r>
            <a:r>
              <a:rPr kumimoji="1" lang="en-US" altLang="ko-KR" sz="32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,</a:t>
            </a:r>
            <a:r>
              <a:rPr kumimoji="1" lang="ko-KR" altLang="en-US" sz="32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 여든까지 빼자</a:t>
            </a:r>
            <a:r>
              <a:rPr kumimoji="1" lang="en-US" altLang="ko-KR" sz="32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!</a:t>
            </a:r>
          </a:p>
          <a:p>
            <a:pPr algn="l"/>
            <a:endParaRPr kumimoji="1" lang="en-US" altLang="ko-KR" sz="200" dirty="0">
              <a:solidFill>
                <a:srgbClr val="EE6A5C"/>
              </a:solidFill>
              <a:latin typeface="YDIYGO310" panose="02030504000101010101" pitchFamily="18" charset="-127"/>
              <a:ea typeface="YDIYGO310" panose="02030504000101010101" pitchFamily="18" charset="-127"/>
              <a:cs typeface="SM KGothic Std Regular" charset="-127"/>
            </a:endParaRPr>
          </a:p>
          <a:p>
            <a:pPr algn="l"/>
            <a:r>
              <a:rPr kumimoji="1" lang="ko-KR" altLang="en-US" sz="5400" dirty="0">
                <a:solidFill>
                  <a:srgbClr val="EE6A5C"/>
                </a:solidFill>
                <a:latin typeface="YDIYGO350" panose="02030504000101010101" pitchFamily="18" charset="-127"/>
                <a:ea typeface="YDIYGO350" panose="02030504000101010101" pitchFamily="18" charset="-127"/>
                <a:cs typeface="SM KGothic Std Regular" charset="-127"/>
              </a:rPr>
              <a:t>곱빼기</a:t>
            </a:r>
            <a:endParaRPr kumimoji="1" lang="en-US" altLang="ko-KR" sz="5400" dirty="0">
              <a:solidFill>
                <a:srgbClr val="EE6A5C"/>
              </a:solidFill>
              <a:latin typeface="YDIYGO310" panose="02030504000101010101" pitchFamily="18" charset="-127"/>
              <a:ea typeface="YDIYGO31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800" dirty="0">
              <a:solidFill>
                <a:srgbClr val="1C5B60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1200" dirty="0">
              <a:solidFill>
                <a:srgbClr val="1C5B60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100" dirty="0">
              <a:solidFill>
                <a:srgbClr val="1C5B60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3600" dirty="0">
              <a:solidFill>
                <a:srgbClr val="1C5B60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/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데이나 </a:t>
            </a:r>
            <a:r>
              <a:rPr kumimoji="1" lang="en-US" altLang="ko-KR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스텔라</a:t>
            </a:r>
            <a:r>
              <a:rPr kumimoji="1" lang="en-US" altLang="ko-KR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dirty="0" err="1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앨리슨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제임스</a:t>
            </a:r>
            <a:endParaRPr kumimoji="1" lang="en-US" altLang="ko-KR" dirty="0">
              <a:solidFill>
                <a:srgbClr val="AE9A8A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 algn="l"/>
            <a:r>
              <a:rPr kumimoji="1" lang="ko-KR" altLang="en-US" dirty="0" err="1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박민기</a:t>
            </a:r>
            <a:r>
              <a:rPr kumimoji="1" lang="ko-KR" altLang="en-US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dirty="0">
                <a:solidFill>
                  <a:srgbClr val="AE9A8A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FT</a:t>
            </a:r>
            <a:endParaRPr kumimoji="1" lang="ko-KR" altLang="en-US" dirty="0">
              <a:solidFill>
                <a:srgbClr val="AE9A8A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23" name="부제 2">
            <a:extLst>
              <a:ext uri="{FF2B5EF4-FFF2-40B4-BE49-F238E27FC236}">
                <a16:creationId xmlns:a16="http://schemas.microsoft.com/office/drawing/2014/main" id="{261E08B7-062A-CC4B-AE23-BE143FFDB7F0}"/>
              </a:ext>
            </a:extLst>
          </p:cNvPr>
          <p:cNvSpPr txBox="1">
            <a:spLocks/>
          </p:cNvSpPr>
          <p:nvPr/>
        </p:nvSpPr>
        <p:spPr>
          <a:xfrm>
            <a:off x="996824" y="1389799"/>
            <a:ext cx="4332466" cy="33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2021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T&amp;C Foundation</a:t>
            </a:r>
            <a:r>
              <a:rPr kumimoji="1" lang="ko-KR" altLang="en-US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sz="1600" dirty="0">
                <a:solidFill>
                  <a:schemeClr val="bg1">
                    <a:lumMod val="6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  <a:cs typeface="SM KGothic Std Regular" charset="-127"/>
              </a:rPr>
              <a:t>SIP</a:t>
            </a:r>
            <a:endParaRPr kumimoji="1" lang="ko-KR" altLang="en-US" sz="1600" dirty="0">
              <a:solidFill>
                <a:schemeClr val="bg1">
                  <a:lumMod val="6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  <a:cs typeface="SM KGothic Std Regular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63BA6BF6-2D28-064C-80F9-6B8EAD4838E4}"/>
              </a:ext>
            </a:extLst>
          </p:cNvPr>
          <p:cNvCxnSpPr/>
          <p:nvPr/>
        </p:nvCxnSpPr>
        <p:spPr>
          <a:xfrm>
            <a:off x="0" y="0"/>
            <a:ext cx="495946" cy="495946"/>
          </a:xfrm>
          <a:prstGeom prst="line">
            <a:avLst/>
          </a:prstGeom>
          <a:ln>
            <a:solidFill>
              <a:srgbClr val="EE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2511A6D-D87F-A746-AE89-12D6ACFF75E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03876" y="5990532"/>
            <a:ext cx="961200" cy="295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D75193-1461-D54A-AEAB-40EFBE43EDB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03876" y="5990532"/>
            <a:ext cx="961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4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A686FD74-0B43-7A41-8A50-CE51EBFADB6B}"/>
              </a:ext>
            </a:extLst>
          </p:cNvPr>
          <p:cNvCxnSpPr/>
          <p:nvPr/>
        </p:nvCxnSpPr>
        <p:spPr>
          <a:xfrm>
            <a:off x="6721211" y="4208023"/>
            <a:ext cx="4493328" cy="0"/>
          </a:xfrm>
          <a:prstGeom prst="line">
            <a:avLst/>
          </a:prstGeom>
          <a:ln w="34925">
            <a:solidFill>
              <a:srgbClr val="988779">
                <a:alpha val="6991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02D30E2C-5EC7-A245-8098-F64515881143}"/>
              </a:ext>
            </a:extLst>
          </p:cNvPr>
          <p:cNvCxnSpPr/>
          <p:nvPr/>
        </p:nvCxnSpPr>
        <p:spPr>
          <a:xfrm>
            <a:off x="3653546" y="4208023"/>
            <a:ext cx="4493328" cy="0"/>
          </a:xfrm>
          <a:prstGeom prst="line">
            <a:avLst/>
          </a:prstGeom>
          <a:ln w="34925">
            <a:solidFill>
              <a:srgbClr val="988779">
                <a:alpha val="6991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latin typeface="YDIYGO340" panose="02030504000101010101" pitchFamily="18" charset="-127"/>
                <a:ea typeface="YDIYGO340" panose="02030504000101010101" pitchFamily="18" charset="-127"/>
              </a:rPr>
              <a:t>아이디어</a:t>
            </a:r>
            <a:r>
              <a:rPr kumimoji="1" lang="ko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 도출</a:t>
            </a:r>
            <a:endParaRPr kumimoji="1" lang="ko-Kore-KR" altLang="en-US" sz="2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170819-0732-4441-9FE9-057DAFAE2047}"/>
              </a:ext>
            </a:extLst>
          </p:cNvPr>
          <p:cNvSpPr/>
          <p:nvPr/>
        </p:nvSpPr>
        <p:spPr>
          <a:xfrm>
            <a:off x="252106" y="1546011"/>
            <a:ext cx="11696054" cy="884524"/>
          </a:xfrm>
          <a:prstGeom prst="roundRect">
            <a:avLst/>
          </a:prstGeom>
          <a:pattFill prst="pct7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곱빼기와</a:t>
            </a:r>
            <a:r>
              <a:rPr kumimoji="1" lang="en-US" altLang="ko-KR" sz="24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,</a:t>
            </a:r>
            <a:r>
              <a:rPr kumimoji="1" lang="ko-KR" altLang="en-US" sz="24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r>
              <a:rPr kumimoji="1" lang="en-US" altLang="ko-KR" sz="24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14</a:t>
            </a:r>
            <a:r>
              <a:rPr kumimoji="1" lang="ko-KR" altLang="en-US" sz="24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일만 빼기 </a:t>
            </a:r>
            <a:r>
              <a:rPr kumimoji="1" lang="ko-KR" altLang="en-US" sz="24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합시다</a:t>
            </a:r>
            <a:r>
              <a:rPr kumimoji="1" lang="en-US" altLang="ko-KR" sz="24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!</a:t>
            </a:r>
            <a:endParaRPr kumimoji="1" lang="ko-Kore-KR" altLang="en-US" sz="2400" dirty="0">
              <a:solidFill>
                <a:srgbClr val="6B5E55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6A79EB2-C58A-C54A-A559-99F8CA1566AC}"/>
              </a:ext>
            </a:extLst>
          </p:cNvPr>
          <p:cNvCxnSpPr/>
          <p:nvPr/>
        </p:nvCxnSpPr>
        <p:spPr>
          <a:xfrm>
            <a:off x="526888" y="4208023"/>
            <a:ext cx="4493328" cy="0"/>
          </a:xfrm>
          <a:prstGeom prst="line">
            <a:avLst/>
          </a:prstGeom>
          <a:ln w="34925">
            <a:solidFill>
              <a:srgbClr val="988779">
                <a:alpha val="6991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ABB03C5-99A1-EB4F-9D6A-8DB6EABF422E}"/>
              </a:ext>
            </a:extLst>
          </p:cNvPr>
          <p:cNvSpPr/>
          <p:nvPr/>
        </p:nvSpPr>
        <p:spPr>
          <a:xfrm>
            <a:off x="361353" y="2839656"/>
            <a:ext cx="2736734" cy="2736734"/>
          </a:xfrm>
          <a:prstGeom prst="ellipse">
            <a:avLst/>
          </a:prstGeom>
          <a:pattFill prst="pct3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>
              <a:lnSpc>
                <a:spcPct val="120000"/>
              </a:lnSpc>
            </a:pPr>
            <a:r>
              <a:rPr kumimoji="1" lang="ko-Kore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일주일</a:t>
            </a: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동안</a:t>
            </a:r>
            <a:endParaRPr kumimoji="1" lang="en-US" altLang="ko-KR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시도해보고 싶은</a:t>
            </a:r>
            <a:endParaRPr kumimoji="1" lang="en-US" altLang="ko-KR" dirty="0">
              <a:solidFill>
                <a:srgbClr val="6B5E55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 err="1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챌린지</a:t>
            </a:r>
            <a:r>
              <a:rPr kumimoji="1" lang="ko-KR" altLang="en-US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세 개 선택</a:t>
            </a:r>
            <a:endParaRPr kumimoji="1" lang="ko-Kore-KR" altLang="en-US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953F372-A146-6C4F-B238-46937645DFCD}"/>
              </a:ext>
            </a:extLst>
          </p:cNvPr>
          <p:cNvSpPr/>
          <p:nvPr/>
        </p:nvSpPr>
        <p:spPr>
          <a:xfrm>
            <a:off x="3263622" y="2861779"/>
            <a:ext cx="2736734" cy="2736734"/>
          </a:xfrm>
          <a:prstGeom prst="ellipse">
            <a:avLst/>
          </a:prstGeom>
          <a:pattFill prst="pct3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매일 자정 전</a:t>
            </a:r>
            <a:r>
              <a:rPr kumimoji="1" lang="en-US" altLang="ko-KR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사진 </a:t>
            </a:r>
            <a:r>
              <a:rPr kumimoji="1" lang="en-US" altLang="ko-KR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or</a:t>
            </a: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소감으로 </a:t>
            </a:r>
            <a:r>
              <a:rPr kumimoji="1" lang="ko-KR" altLang="en-US" dirty="0" err="1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챌린지</a:t>
            </a:r>
            <a:r>
              <a:rPr kumimoji="1" lang="ko-KR" altLang="en-US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인증</a:t>
            </a:r>
            <a:endParaRPr kumimoji="1" lang="ko-Kore-KR" altLang="en-US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15AB5FA-AD65-604A-9E05-FA0032C98D51}"/>
              </a:ext>
            </a:extLst>
          </p:cNvPr>
          <p:cNvSpPr/>
          <p:nvPr/>
        </p:nvSpPr>
        <p:spPr>
          <a:xfrm>
            <a:off x="6165891" y="2861779"/>
            <a:ext cx="2736734" cy="2736734"/>
          </a:xfrm>
          <a:prstGeom prst="ellipse">
            <a:avLst/>
          </a:prstGeom>
          <a:pattFill prst="pct3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R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8</a:t>
            </a: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일차와 </a:t>
            </a:r>
            <a:r>
              <a:rPr kumimoji="1" lang="en-US" altLang="ko-KR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14</a:t>
            </a: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일차에 </a:t>
            </a:r>
            <a:r>
              <a:rPr kumimoji="1" lang="ko-KR" altLang="en-US" dirty="0" err="1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리플렉션</a:t>
            </a:r>
            <a:r>
              <a:rPr kumimoji="1" lang="ko-KR" altLang="en-US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설문 </a:t>
            </a: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참여</a:t>
            </a:r>
            <a:endParaRPr kumimoji="1" lang="ko-Kore-KR" altLang="en-US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06B5C62-3353-3541-A93D-68FE448B3168}"/>
              </a:ext>
            </a:extLst>
          </p:cNvPr>
          <p:cNvSpPr/>
          <p:nvPr/>
        </p:nvSpPr>
        <p:spPr>
          <a:xfrm>
            <a:off x="9068160" y="2861779"/>
            <a:ext cx="2736734" cy="2736734"/>
          </a:xfrm>
          <a:prstGeom prst="ellipse">
            <a:avLst/>
          </a:prstGeom>
          <a:pattFill prst="pct30">
            <a:fgClr>
              <a:srgbClr val="FAEFE2"/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R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14</a:t>
            </a: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일 곱빼기 </a:t>
            </a:r>
            <a:r>
              <a:rPr kumimoji="1" lang="ko-KR" altLang="en-US" dirty="0" err="1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챌린지</a:t>
            </a: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다시 시작 </a:t>
            </a:r>
            <a:r>
              <a:rPr kumimoji="1" lang="en-US" altLang="ko-KR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or </a:t>
            </a:r>
            <a:r>
              <a:rPr kumimoji="1" lang="ko-KR" altLang="en-US" dirty="0">
                <a:solidFill>
                  <a:srgbClr val="6B5E55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잠시 멈추기</a:t>
            </a:r>
            <a:endParaRPr kumimoji="1" lang="ko-Kore-KR" altLang="en-US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9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7BBB8D-7F4C-C646-8CC1-D8E5DF1542C4}"/>
              </a:ext>
            </a:extLst>
          </p:cNvPr>
          <p:cNvSpPr/>
          <p:nvPr/>
        </p:nvSpPr>
        <p:spPr>
          <a:xfrm>
            <a:off x="1" y="2550694"/>
            <a:ext cx="13159408" cy="3570187"/>
          </a:xfrm>
          <a:prstGeom prst="rect">
            <a:avLst/>
          </a:prstGeom>
          <a:solidFill>
            <a:srgbClr val="FFE1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01095-9CED-3140-92A6-A34AE275768C}"/>
              </a:ext>
            </a:extLst>
          </p:cNvPr>
          <p:cNvSpPr txBox="1"/>
          <p:nvPr/>
        </p:nvSpPr>
        <p:spPr>
          <a:xfrm>
            <a:off x="410701" y="2932386"/>
            <a:ext cx="3160295" cy="280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pc="-60" dirty="0" err="1">
                <a:latin typeface="YDIYGO340" panose="02030504000101010101" pitchFamily="18" charset="-127"/>
                <a:ea typeface="YDIYGO340" panose="02030504000101010101" pitchFamily="18" charset="-127"/>
              </a:rPr>
              <a:t>챌린지</a:t>
            </a:r>
            <a:r>
              <a:rPr kumimoji="1" lang="ko-KR" altLang="en-US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 선택</a:t>
            </a:r>
            <a:endParaRPr kumimoji="1" lang="en-US" altLang="ko-KR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050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라이프스타일에 따라</a:t>
            </a:r>
            <a:endParaRPr kumimoji="1" lang="en-US" altLang="ko-KR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선택할 수 있도록 </a:t>
            </a:r>
            <a:endParaRPr kumimoji="1" lang="en-US" altLang="ko-KR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1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물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,</a:t>
            </a: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 전기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,</a:t>
            </a: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 음식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,</a:t>
            </a: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 일회용 </a:t>
            </a:r>
            <a:endParaRPr kumimoji="1" lang="en-US" altLang="ko-KR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자원을 절약할 수 있는 </a:t>
            </a:r>
            <a:endParaRPr kumimoji="1" lang="en-US" altLang="ko-KR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20</a:t>
            </a: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개의 </a:t>
            </a:r>
            <a:r>
              <a:rPr kumimoji="1" lang="ko-KR" altLang="en-US" dirty="0" err="1">
                <a:latin typeface="YDIYGO310" panose="02030504000101010101" pitchFamily="18" charset="-127"/>
                <a:ea typeface="YDIYGO310" panose="02030504000101010101" pitchFamily="18" charset="-127"/>
              </a:rPr>
              <a:t>챌린지와</a:t>
            </a:r>
            <a:endParaRPr kumimoji="1" lang="en-US" altLang="ko-KR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그에 따른 정보를 제공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.</a:t>
            </a:r>
            <a:endParaRPr kumimoji="1" lang="ko-Kore-KR" altLang="en-US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4AFB6-C08F-5F43-9A8E-D7EB3A41217D}"/>
              </a:ext>
            </a:extLst>
          </p:cNvPr>
          <p:cNvSpPr txBox="1"/>
          <p:nvPr/>
        </p:nvSpPr>
        <p:spPr>
          <a:xfrm>
            <a:off x="6673371" y="2904778"/>
            <a:ext cx="3160295" cy="12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pc="-60" dirty="0" err="1">
                <a:latin typeface="YDIYGO340" panose="02030504000101010101" pitchFamily="18" charset="-127"/>
                <a:ea typeface="YDIYGO340" panose="02030504000101010101" pitchFamily="18" charset="-127"/>
              </a:rPr>
              <a:t>챌린지</a:t>
            </a:r>
            <a:r>
              <a:rPr kumimoji="1" lang="ko-KR" altLang="en-US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 인증</a:t>
            </a:r>
            <a:endParaRPr kumimoji="1" lang="en-US" altLang="ko-KR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ore-KR" sz="1050" spc="-6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빼야 하는 자원</a:t>
            </a:r>
            <a:r>
              <a:rPr kumimoji="1" lang="en-US" altLang="ko-KR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이미지</a:t>
            </a:r>
            <a:endParaRPr kumimoji="1" lang="en-US" altLang="ko-KR" spc="-6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클릭하면 인증 가능</a:t>
            </a:r>
            <a:r>
              <a:rPr kumimoji="1" lang="en-US" altLang="ko-KR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.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latin typeface="YDIYGO340" panose="02030504000101010101" pitchFamily="18" charset="-127"/>
                <a:ea typeface="YDIYGO340" panose="02030504000101010101" pitchFamily="18" charset="-127"/>
              </a:rPr>
              <a:t>아이디어</a:t>
            </a:r>
            <a:r>
              <a:rPr kumimoji="1" lang="ko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 도출</a:t>
            </a:r>
            <a:endParaRPr kumimoji="1" lang="ko-Kore-KR" altLang="en-US" sz="2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핵심 기능 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–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챌린지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선택과 인증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B8D9F8-1413-424E-B681-E6C4485E10DE}"/>
              </a:ext>
            </a:extLst>
          </p:cNvPr>
          <p:cNvSpPr/>
          <p:nvPr/>
        </p:nvSpPr>
        <p:spPr>
          <a:xfrm>
            <a:off x="3474910" y="3254957"/>
            <a:ext cx="21290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3200" dirty="0"/>
              <a:t>💧</a:t>
            </a:r>
            <a:r>
              <a:rPr lang="ko-KR" altLang="en-US" sz="3200" dirty="0"/>
              <a:t> </a:t>
            </a:r>
            <a:r>
              <a:rPr lang="ko-Kore-KR" altLang="en-US" sz="3200" dirty="0"/>
              <a:t>⚡️</a:t>
            </a:r>
            <a:r>
              <a:rPr lang="ko-KR" altLang="en-US" sz="3200" dirty="0"/>
              <a:t> </a:t>
            </a:r>
            <a:r>
              <a:rPr lang="ko-Kore-KR" altLang="en-US" sz="2800" dirty="0"/>
              <a:t>🗑</a:t>
            </a:r>
            <a:r>
              <a:rPr lang="ko-KR" altLang="en-US" sz="2800" dirty="0"/>
              <a:t>  </a:t>
            </a:r>
            <a:r>
              <a:rPr lang="ko-Kore-KR" altLang="en-US" sz="3200" dirty="0">
                <a:latin typeface="Apple Color Emoji" pitchFamily="2" charset="0"/>
              </a:rPr>
              <a:t>🍚</a:t>
            </a:r>
            <a:endParaRPr lang="ko-Kore-KR" altLang="en-US" sz="3200" dirty="0"/>
          </a:p>
          <a:p>
            <a:endParaRPr lang="ko-Kore-KR" altLang="en-US" sz="3200" dirty="0"/>
          </a:p>
          <a:p>
            <a:endParaRPr lang="ko-Kore-KR" altLang="en-US" sz="3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2A8382-4A5B-684F-BB88-525E63156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4" t="36581" r="3307"/>
          <a:stretch/>
        </p:blipFill>
        <p:spPr>
          <a:xfrm>
            <a:off x="2865492" y="3958040"/>
            <a:ext cx="3549897" cy="1206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E62A0B-336B-2440-9FE7-B7A3D08ED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894"/>
          <a:stretch/>
        </p:blipFill>
        <p:spPr>
          <a:xfrm>
            <a:off x="8907175" y="1750130"/>
            <a:ext cx="2860319" cy="44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70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latin typeface="YDIYGO340" panose="02030504000101010101" pitchFamily="18" charset="-127"/>
                <a:ea typeface="YDIYGO340" panose="02030504000101010101" pitchFamily="18" charset="-127"/>
              </a:rPr>
              <a:t>아이디어</a:t>
            </a:r>
            <a:r>
              <a:rPr kumimoji="1" lang="ko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 도출</a:t>
            </a:r>
            <a:endParaRPr kumimoji="1" lang="ko-Kore-KR" altLang="en-US" sz="2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0712AD-0B93-7C4F-98BA-D2D11C4F951A}"/>
              </a:ext>
            </a:extLst>
          </p:cNvPr>
          <p:cNvSpPr/>
          <p:nvPr/>
        </p:nvSpPr>
        <p:spPr>
          <a:xfrm>
            <a:off x="1" y="2550695"/>
            <a:ext cx="13159408" cy="2940635"/>
          </a:xfrm>
          <a:prstGeom prst="rect">
            <a:avLst/>
          </a:prstGeom>
          <a:solidFill>
            <a:srgbClr val="FFE1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핵심 기능 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–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동기부여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A3C132-49DE-A34C-9EB0-AE87EEADA640}"/>
              </a:ext>
            </a:extLst>
          </p:cNvPr>
          <p:cNvSpPr txBox="1"/>
          <p:nvPr/>
        </p:nvSpPr>
        <p:spPr>
          <a:xfrm>
            <a:off x="499192" y="2932386"/>
            <a:ext cx="3160295" cy="17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11</a:t>
            </a:r>
            <a:r>
              <a:rPr kumimoji="1" lang="ko-KR" altLang="en-US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시 </a:t>
            </a:r>
            <a:r>
              <a:rPr kumimoji="1" lang="en-US" altLang="ko-KR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30</a:t>
            </a:r>
            <a:r>
              <a:rPr kumimoji="1" lang="ko-KR" altLang="en-US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분 </a:t>
            </a:r>
            <a:endParaRPr kumimoji="1" lang="en-US" altLang="ko-KR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r>
              <a:rPr kumimoji="1" lang="ko-KR" altLang="en-US" spc="-60" dirty="0" err="1">
                <a:latin typeface="YDIYGO340" panose="02030504000101010101" pitchFamily="18" charset="-127"/>
                <a:ea typeface="YDIYGO340" panose="02030504000101010101" pitchFamily="18" charset="-127"/>
              </a:rPr>
              <a:t>알람</a:t>
            </a:r>
            <a:r>
              <a:rPr kumimoji="1" lang="ko-KR" altLang="en-US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 기능</a:t>
            </a:r>
            <a:endParaRPr kumimoji="1" lang="en-US" altLang="ko-KR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R" sz="1050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인증이 종료되기</a:t>
            </a:r>
            <a:endParaRPr kumimoji="1" lang="en-US" altLang="ko-KR" spc="-6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30</a:t>
            </a: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분 전</a:t>
            </a:r>
            <a:r>
              <a:rPr kumimoji="1" lang="en-US" altLang="ko-KR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,</a:t>
            </a: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endParaRPr kumimoji="1" lang="en-US" altLang="ko-KR" spc="-6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매일 배너 알림</a:t>
            </a:r>
            <a:endParaRPr kumimoji="1" lang="en-US" altLang="ko-KR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ED15B6-84DD-D840-B919-F593D7915FD3}"/>
              </a:ext>
            </a:extLst>
          </p:cNvPr>
          <p:cNvSpPr txBox="1"/>
          <p:nvPr/>
        </p:nvSpPr>
        <p:spPr>
          <a:xfrm>
            <a:off x="6478821" y="2904778"/>
            <a:ext cx="3160295" cy="162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커뮤니티 기능</a:t>
            </a:r>
            <a:endParaRPr kumimoji="1" lang="en-US" altLang="ko-KR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ore-KR" spc="-6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ore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친구들과</a:t>
            </a: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endParaRPr kumimoji="1" lang="en-US" altLang="ko-KR" spc="-6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함께 실천하는 </a:t>
            </a:r>
            <a:endParaRPr kumimoji="1" lang="en-US" altLang="ko-KR" spc="-6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빼기 </a:t>
            </a:r>
            <a:r>
              <a:rPr kumimoji="1" lang="ko-KR" altLang="en-US" spc="-60" dirty="0" err="1">
                <a:latin typeface="YDIYGO310" panose="02030504000101010101" pitchFamily="18" charset="-127"/>
                <a:ea typeface="YDIYGO310" panose="02030504000101010101" pitchFamily="18" charset="-127"/>
              </a:rPr>
              <a:t>챌린지</a:t>
            </a:r>
            <a:endParaRPr kumimoji="1" lang="ko-Kore-KR" altLang="en-US" spc="-6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30B9A-4C6E-844B-B78C-EC4B2BD94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49"/>
          <a:stretch/>
        </p:blipFill>
        <p:spPr>
          <a:xfrm>
            <a:off x="8411165" y="2205830"/>
            <a:ext cx="3103392" cy="4028716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33AA35CC-AFDF-8D41-80A9-881E6CD87F62}"/>
              </a:ext>
            </a:extLst>
          </p:cNvPr>
          <p:cNvGrpSpPr/>
          <p:nvPr/>
        </p:nvGrpSpPr>
        <p:grpSpPr>
          <a:xfrm>
            <a:off x="2616346" y="2205829"/>
            <a:ext cx="3164365" cy="6858000"/>
            <a:chOff x="4513817" y="0"/>
            <a:chExt cx="3164365" cy="6858000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EAB9B98F-ADE9-924E-8790-226C1A18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3817" y="0"/>
              <a:ext cx="3164365" cy="6858000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F714580-D344-EE45-BB97-EFB4A83798AA}"/>
                </a:ext>
              </a:extLst>
            </p:cNvPr>
            <p:cNvSpPr/>
            <p:nvPr/>
          </p:nvSpPr>
          <p:spPr>
            <a:xfrm>
              <a:off x="5077728" y="922055"/>
              <a:ext cx="1985681" cy="742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AC880172-D391-8643-A9F4-95C655467846}"/>
                </a:ext>
              </a:extLst>
            </p:cNvPr>
            <p:cNvSpPr/>
            <p:nvPr/>
          </p:nvSpPr>
          <p:spPr>
            <a:xfrm>
              <a:off x="4707172" y="2194560"/>
              <a:ext cx="278296" cy="2782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1A181C5-353E-8841-A965-D2B76A5538CE}"/>
                </a:ext>
              </a:extLst>
            </p:cNvPr>
            <p:cNvGrpSpPr/>
            <p:nvPr/>
          </p:nvGrpSpPr>
          <p:grpSpPr>
            <a:xfrm>
              <a:off x="4707172" y="2202511"/>
              <a:ext cx="271869" cy="271869"/>
              <a:chOff x="6791357" y="2363048"/>
              <a:chExt cx="2964364" cy="2964363"/>
            </a:xfrm>
          </p:grpSpPr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9BBFC531-2D9E-994C-B7E7-777709F66173}"/>
                  </a:ext>
                </a:extLst>
              </p:cNvPr>
              <p:cNvSpPr/>
              <p:nvPr/>
            </p:nvSpPr>
            <p:spPr>
              <a:xfrm rot="2700000">
                <a:off x="6791357" y="3257425"/>
                <a:ext cx="2964363" cy="1175609"/>
              </a:xfrm>
              <a:prstGeom prst="roundRect">
                <a:avLst>
                  <a:gd name="adj" fmla="val 50000"/>
                </a:avLst>
              </a:prstGeom>
              <a:solidFill>
                <a:srgbClr val="EC6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/>
              </a:p>
            </p:txBody>
          </p:sp>
          <p:sp>
            <p:nvSpPr>
              <p:cNvPr id="50" name="모서리가 둥근 직사각형 49">
                <a:extLst>
                  <a:ext uri="{FF2B5EF4-FFF2-40B4-BE49-F238E27FC236}">
                    <a16:creationId xmlns:a16="http://schemas.microsoft.com/office/drawing/2014/main" id="{641FF5E8-E3CE-3344-A380-5012BCC5A745}"/>
                  </a:ext>
                </a:extLst>
              </p:cNvPr>
              <p:cNvSpPr/>
              <p:nvPr/>
            </p:nvSpPr>
            <p:spPr>
              <a:xfrm rot="18900000">
                <a:off x="6791357" y="3257468"/>
                <a:ext cx="2964364" cy="1175523"/>
              </a:xfrm>
              <a:prstGeom prst="roundRect">
                <a:avLst>
                  <a:gd name="adj" fmla="val 50000"/>
                </a:avLst>
              </a:prstGeom>
              <a:solidFill>
                <a:srgbClr val="EC6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5C9C0ECF-801F-5447-A8D1-1995B770893D}"/>
                  </a:ext>
                </a:extLst>
              </p:cNvPr>
              <p:cNvSpPr/>
              <p:nvPr/>
            </p:nvSpPr>
            <p:spPr>
              <a:xfrm>
                <a:off x="7904416" y="3766746"/>
                <a:ext cx="738245" cy="156965"/>
              </a:xfrm>
              <a:prstGeom prst="roundRect">
                <a:avLst>
                  <a:gd name="adj" fmla="val 50000"/>
                </a:avLst>
              </a:prstGeom>
              <a:solidFill>
                <a:srgbClr val="FAEF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/>
              </a:p>
            </p:txBody>
          </p:sp>
        </p:grp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A58FCBAC-2DBA-AF43-91C4-F0C8CD43704B}"/>
                </a:ext>
              </a:extLst>
            </p:cNvPr>
            <p:cNvSpPr/>
            <p:nvPr/>
          </p:nvSpPr>
          <p:spPr>
            <a:xfrm>
              <a:off x="5077728" y="2132465"/>
              <a:ext cx="2167857" cy="397845"/>
            </a:xfrm>
            <a:prstGeom prst="roundRect">
              <a:avLst/>
            </a:prstGeom>
            <a:solidFill>
              <a:srgbClr val="909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344D71-A48D-7240-93EF-0A89C5398325}"/>
                </a:ext>
              </a:extLst>
            </p:cNvPr>
            <p:cNvSpPr txBox="1"/>
            <p:nvPr/>
          </p:nvSpPr>
          <p:spPr>
            <a:xfrm>
              <a:off x="5003317" y="2160978"/>
              <a:ext cx="2242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900" b="1" spc="-10" dirty="0">
                  <a:solidFill>
                    <a:schemeClr val="bg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곱빼기</a:t>
              </a:r>
              <a:endParaRPr kumimoji="1" lang="en-US" altLang="ko-KR" sz="900" b="1" spc="-10" dirty="0">
                <a:solidFill>
                  <a:schemeClr val="bg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  <a:p>
              <a:r>
                <a:rPr kumimoji="1" lang="en-US" altLang="ko-KR" sz="900" spc="-10" dirty="0">
                  <a:solidFill>
                    <a:schemeClr val="bg1"/>
                  </a:solidFill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30</a:t>
              </a:r>
              <a:r>
                <a:rPr kumimoji="1" lang="ko-KR" altLang="en-US" sz="900" spc="-10" dirty="0">
                  <a:solidFill>
                    <a:schemeClr val="bg1"/>
                  </a:solidFill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분밖에 남지 않았어요</a:t>
              </a:r>
              <a:r>
                <a:rPr kumimoji="1" lang="en-US" altLang="ko-KR" sz="900" spc="-10" dirty="0">
                  <a:solidFill>
                    <a:schemeClr val="bg1"/>
                  </a:solidFill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!</a:t>
              </a:r>
              <a:r>
                <a:rPr kumimoji="1" lang="ko-KR" altLang="en-US" sz="900" spc="-10" dirty="0">
                  <a:solidFill>
                    <a:schemeClr val="bg1"/>
                  </a:solidFill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 인증을 서둘러주세요</a:t>
              </a:r>
              <a:r>
                <a:rPr kumimoji="1" lang="en-US" altLang="ko-KR" sz="900" spc="-10" dirty="0">
                  <a:solidFill>
                    <a:schemeClr val="bg1"/>
                  </a:solidFill>
                  <a:latin typeface="Apple SD Gothic Neo Light" panose="02000300000000000000" pitchFamily="2" charset="-127"/>
                  <a:ea typeface="Apple SD Gothic Neo Light" panose="02000300000000000000" pitchFamily="2" charset="-127"/>
                </a:rPr>
                <a:t>!</a:t>
              </a:r>
              <a:endParaRPr kumimoji="1" lang="ko-Kore-KR" altLang="en-US" sz="900" spc="-10" dirty="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A93AE0-E824-F741-9E9D-69024CBF6309}"/>
                </a:ext>
              </a:extLst>
            </p:cNvPr>
            <p:cNvSpPr txBox="1"/>
            <p:nvPr/>
          </p:nvSpPr>
          <p:spPr>
            <a:xfrm>
              <a:off x="5371332" y="932517"/>
              <a:ext cx="1463542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ore-KR" sz="5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 UltraLight" panose="02000300000000000000" pitchFamily="2" charset="-127"/>
                  <a:ea typeface="Apple SD Gothic Neo UltraLight" panose="02000300000000000000" pitchFamily="2" charset="-127"/>
                </a:rPr>
                <a:t>11:30</a:t>
              </a:r>
              <a:endParaRPr kumimoji="1" lang="ko-Kore-KR" altLang="en-US" sz="5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UltraLight" panose="02000300000000000000" pitchFamily="2" charset="-127"/>
                <a:ea typeface="Apple SD Gothic Neo UltraLight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51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0712AD-0B93-7C4F-98BA-D2D11C4F951A}"/>
              </a:ext>
            </a:extLst>
          </p:cNvPr>
          <p:cNvSpPr/>
          <p:nvPr/>
        </p:nvSpPr>
        <p:spPr>
          <a:xfrm>
            <a:off x="1" y="2550695"/>
            <a:ext cx="13159408" cy="3171679"/>
          </a:xfrm>
          <a:prstGeom prst="rect">
            <a:avLst/>
          </a:prstGeom>
          <a:solidFill>
            <a:srgbClr val="FFE1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제작 툴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프로토타이핑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8A4725-BCD5-AD4E-8DDE-278B2316B475}"/>
              </a:ext>
            </a:extLst>
          </p:cNvPr>
          <p:cNvGrpSpPr/>
          <p:nvPr/>
        </p:nvGrpSpPr>
        <p:grpSpPr>
          <a:xfrm>
            <a:off x="2096512" y="3104151"/>
            <a:ext cx="2050854" cy="2050854"/>
            <a:chOff x="-2035277" y="4896465"/>
            <a:chExt cx="2486425" cy="248642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8777FD-EAEC-F14F-A83C-9E95EDAD7953}"/>
                </a:ext>
              </a:extLst>
            </p:cNvPr>
            <p:cNvSpPr/>
            <p:nvPr/>
          </p:nvSpPr>
          <p:spPr>
            <a:xfrm>
              <a:off x="-2035277" y="4896465"/>
              <a:ext cx="2486425" cy="24864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85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ctr"/>
            <a:lstStyle/>
            <a:p>
              <a:pPr algn="ctr"/>
              <a:endPara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endParaRPr>
            </a:p>
          </p:txBody>
        </p:sp>
        <p:pic>
          <p:nvPicPr>
            <p:cNvPr id="19458" name="Picture 2" descr="피그마(프로그램) - 나무위키">
              <a:extLst>
                <a:ext uri="{FF2B5EF4-FFF2-40B4-BE49-F238E27FC236}">
                  <a16:creationId xmlns:a16="http://schemas.microsoft.com/office/drawing/2014/main" id="{72DCE16F-B784-C740-9DAF-9DFB52991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4354" y="5336135"/>
              <a:ext cx="1071389" cy="1607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EB6F8AF-898E-4D4D-9D65-FE93B6079D85}"/>
              </a:ext>
            </a:extLst>
          </p:cNvPr>
          <p:cNvSpPr txBox="1"/>
          <p:nvPr/>
        </p:nvSpPr>
        <p:spPr>
          <a:xfrm>
            <a:off x="634352" y="2991658"/>
            <a:ext cx="3160295" cy="109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UI/UX</a:t>
            </a:r>
          </a:p>
          <a:p>
            <a:endParaRPr kumimoji="1" lang="en-US" altLang="ko-KR" sz="1100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R" sz="1100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Figma</a:t>
            </a:r>
            <a:endParaRPr kumimoji="1" lang="en-US" altLang="ko-KR" sz="2000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06743-552E-1045-9F1A-9C36039E6EF7}"/>
              </a:ext>
            </a:extLst>
          </p:cNvPr>
          <p:cNvGrpSpPr/>
          <p:nvPr/>
        </p:nvGrpSpPr>
        <p:grpSpPr>
          <a:xfrm>
            <a:off x="8979311" y="3041113"/>
            <a:ext cx="2050854" cy="2202383"/>
            <a:chOff x="-2035277" y="-593301"/>
            <a:chExt cx="2486425" cy="267013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086663E-1EF8-C148-ACF2-3519ECC49D72}"/>
                </a:ext>
              </a:extLst>
            </p:cNvPr>
            <p:cNvSpPr/>
            <p:nvPr/>
          </p:nvSpPr>
          <p:spPr>
            <a:xfrm>
              <a:off x="-2035277" y="-501445"/>
              <a:ext cx="2486425" cy="24864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85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ctr"/>
            <a:lstStyle/>
            <a:p>
              <a:pPr algn="ctr"/>
              <a:endPara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endParaRPr>
            </a:p>
          </p:txBody>
        </p:sp>
        <p:pic>
          <p:nvPicPr>
            <p:cNvPr id="22" name="Picture 6" descr="파이어베이스 - 위키백과, 우리 모두의 백과사전">
              <a:extLst>
                <a:ext uri="{FF2B5EF4-FFF2-40B4-BE49-F238E27FC236}">
                  <a16:creationId xmlns:a16="http://schemas.microsoft.com/office/drawing/2014/main" id="{84E0C0AF-E257-8F42-9F71-AD3AC0F72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4" r="70632"/>
            <a:stretch/>
          </p:blipFill>
          <p:spPr bwMode="auto">
            <a:xfrm>
              <a:off x="-1584130" y="-593301"/>
              <a:ext cx="1584130" cy="267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E1D74D6-930F-4840-95CC-49E5E45A16E9}"/>
              </a:ext>
            </a:extLst>
          </p:cNvPr>
          <p:cNvGrpSpPr/>
          <p:nvPr/>
        </p:nvGrpSpPr>
        <p:grpSpPr>
          <a:xfrm>
            <a:off x="7180562" y="3101354"/>
            <a:ext cx="2050854" cy="2050854"/>
            <a:chOff x="-2035277" y="2182761"/>
            <a:chExt cx="2486425" cy="248642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A083A61-8CC4-B24B-A449-3E98A6B0C68C}"/>
                </a:ext>
              </a:extLst>
            </p:cNvPr>
            <p:cNvSpPr/>
            <p:nvPr/>
          </p:nvSpPr>
          <p:spPr>
            <a:xfrm>
              <a:off x="-2035277" y="2182761"/>
              <a:ext cx="2486425" cy="24864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855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51999" rtlCol="0" anchor="ctr"/>
            <a:lstStyle/>
            <a:p>
              <a:pPr algn="ctr"/>
              <a:endPara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endParaRPr>
            </a:p>
          </p:txBody>
        </p:sp>
        <p:pic>
          <p:nvPicPr>
            <p:cNvPr id="25" name="Picture 4" descr="Kodular Documentation - Google Play 앱">
              <a:extLst>
                <a:ext uri="{FF2B5EF4-FFF2-40B4-BE49-F238E27FC236}">
                  <a16:creationId xmlns:a16="http://schemas.microsoft.com/office/drawing/2014/main" id="{59863A02-23A1-5143-9607-186B34B99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58"/>
            <a:stretch/>
          </p:blipFill>
          <p:spPr bwMode="auto">
            <a:xfrm>
              <a:off x="-1544261" y="2550695"/>
              <a:ext cx="1439284" cy="180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9B09798-98D1-D141-9CBC-371803CF177E}"/>
              </a:ext>
            </a:extLst>
          </p:cNvPr>
          <p:cNvSpPr txBox="1"/>
          <p:nvPr/>
        </p:nvSpPr>
        <p:spPr>
          <a:xfrm>
            <a:off x="5553543" y="2991658"/>
            <a:ext cx="3160295" cy="159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어플리케이션</a:t>
            </a:r>
            <a:endParaRPr kumimoji="1" lang="en-US" altLang="ko-KR" sz="2000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r>
              <a:rPr kumimoji="1" lang="ko-KR" altLang="en-US" sz="2000" spc="-60" dirty="0">
                <a:latin typeface="YDIYGO340" panose="02030504000101010101" pitchFamily="18" charset="-127"/>
                <a:ea typeface="YDIYGO340" panose="02030504000101010101" pitchFamily="18" charset="-127"/>
              </a:rPr>
              <a:t>제작</a:t>
            </a:r>
            <a:endParaRPr kumimoji="1" lang="en-US" altLang="ko-KR" sz="2000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R" sz="1100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spc="-60" dirty="0" err="1">
                <a:latin typeface="YDIYGO310" panose="02030504000101010101" pitchFamily="18" charset="-127"/>
                <a:ea typeface="YDIYGO310" panose="02030504000101010101" pitchFamily="18" charset="-127"/>
              </a:rPr>
              <a:t>Kodular</a:t>
            </a:r>
            <a:endParaRPr kumimoji="1" lang="en-US" altLang="ko-KR" sz="2000" spc="-6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spc="-60" dirty="0">
                <a:latin typeface="YDIYGO310" panose="02030504000101010101" pitchFamily="18" charset="-127"/>
                <a:ea typeface="YDIYGO310" panose="02030504000101010101" pitchFamily="18" charset="-127"/>
              </a:rPr>
              <a:t>Firebase</a:t>
            </a:r>
            <a:endParaRPr kumimoji="1" lang="en-US" altLang="ko-KR" sz="2000" spc="-6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437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5F619F-B69A-6943-9BEF-582E7B38EFF3}"/>
              </a:ext>
            </a:extLst>
          </p:cNvPr>
          <p:cNvSpPr/>
          <p:nvPr/>
        </p:nvSpPr>
        <p:spPr>
          <a:xfrm>
            <a:off x="9636738" y="2286001"/>
            <a:ext cx="2251599" cy="3946358"/>
          </a:xfrm>
          <a:prstGeom prst="rect">
            <a:avLst/>
          </a:prstGeom>
          <a:solidFill>
            <a:srgbClr val="FFE1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C9BB2D-2489-424D-B8D5-E6D77C00C800}"/>
              </a:ext>
            </a:extLst>
          </p:cNvPr>
          <p:cNvSpPr/>
          <p:nvPr/>
        </p:nvSpPr>
        <p:spPr>
          <a:xfrm>
            <a:off x="4607538" y="2286001"/>
            <a:ext cx="2251599" cy="3946358"/>
          </a:xfrm>
          <a:prstGeom prst="rect">
            <a:avLst/>
          </a:prstGeom>
          <a:solidFill>
            <a:srgbClr val="FFE1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3C0E98-0222-3E47-8E36-B896E9D89112}"/>
              </a:ext>
            </a:extLst>
          </p:cNvPr>
          <p:cNvSpPr/>
          <p:nvPr/>
        </p:nvSpPr>
        <p:spPr>
          <a:xfrm>
            <a:off x="7110106" y="2286001"/>
            <a:ext cx="2251599" cy="3946358"/>
          </a:xfrm>
          <a:prstGeom prst="rect">
            <a:avLst/>
          </a:prstGeom>
          <a:solidFill>
            <a:srgbClr val="FFE1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D951F8-8D09-3B40-BA37-21BF813045C7}"/>
              </a:ext>
            </a:extLst>
          </p:cNvPr>
          <p:cNvSpPr/>
          <p:nvPr/>
        </p:nvSpPr>
        <p:spPr>
          <a:xfrm>
            <a:off x="252107" y="2286001"/>
            <a:ext cx="4127388" cy="3946358"/>
          </a:xfrm>
          <a:prstGeom prst="rect">
            <a:avLst/>
          </a:prstGeom>
          <a:solidFill>
            <a:srgbClr val="FFE1C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역할 분담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프로토타이핑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B0BBCE-E3F2-894F-B6D4-053DA0D6B14F}"/>
              </a:ext>
            </a:extLst>
          </p:cNvPr>
          <p:cNvGrpSpPr/>
          <p:nvPr/>
        </p:nvGrpSpPr>
        <p:grpSpPr>
          <a:xfrm>
            <a:off x="4866299" y="2772541"/>
            <a:ext cx="1753736" cy="2934100"/>
            <a:chOff x="5089910" y="2562993"/>
            <a:chExt cx="1991114" cy="33312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1E843FF-D6EB-064C-8C90-F4696017B1C3}"/>
                </a:ext>
              </a:extLst>
            </p:cNvPr>
            <p:cNvGrpSpPr/>
            <p:nvPr/>
          </p:nvGrpSpPr>
          <p:grpSpPr>
            <a:xfrm>
              <a:off x="5099840" y="4500864"/>
              <a:ext cx="898559" cy="1393376"/>
              <a:chOff x="6599790" y="4451324"/>
              <a:chExt cx="898559" cy="139337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FB749B-23E8-4441-A537-F7EADF257CCB}"/>
                  </a:ext>
                </a:extLst>
              </p:cNvPr>
              <p:cNvSpPr txBox="1"/>
              <p:nvPr/>
            </p:nvSpPr>
            <p:spPr>
              <a:xfrm>
                <a:off x="6673949" y="4451324"/>
                <a:ext cx="824400" cy="84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 err="1">
                    <a:latin typeface="YDIYGO330" panose="02030504000101010101" pitchFamily="18" charset="-127"/>
                    <a:ea typeface="YDIYGO330" panose="02030504000101010101" pitchFamily="18" charset="-127"/>
                  </a:rPr>
                  <a:t>앨리슨</a:t>
                </a:r>
                <a:endParaRPr kumimoji="1" lang="en-US" altLang="ko-Kore-KR" dirty="0">
                  <a:latin typeface="YDIYGO330" panose="02030504000101010101" pitchFamily="18" charset="-127"/>
                  <a:ea typeface="YDIYGO33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1600" dirty="0">
                    <a:latin typeface="YDIYGO310" panose="02030504000101010101" pitchFamily="18" charset="-127"/>
                    <a:ea typeface="YDIYGO310" panose="02030504000101010101" pitchFamily="18" charset="-127"/>
                  </a:rPr>
                  <a:t>UI / UX</a:t>
                </a:r>
                <a:endParaRPr kumimoji="1" lang="en-US" altLang="ko-KR" sz="1600" dirty="0">
                  <a:latin typeface="YDIYGO310" panose="02030504000101010101" pitchFamily="18" charset="-127"/>
                  <a:ea typeface="YDIYGO310" panose="02030504000101010101" pitchFamily="18" charset="-127"/>
                </a:endParaRPr>
              </a:p>
            </p:txBody>
          </p:sp>
          <p:cxnSp>
            <p:nvCxnSpPr>
              <p:cNvPr id="24" name="직선 연결선[R] 23">
                <a:extLst>
                  <a:ext uri="{FF2B5EF4-FFF2-40B4-BE49-F238E27FC236}">
                    <a16:creationId xmlns:a16="http://schemas.microsoft.com/office/drawing/2014/main" id="{DE2784D3-7D78-F744-8F1E-EC64A33E8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9790" y="4584700"/>
                <a:ext cx="0" cy="1260000"/>
              </a:xfrm>
              <a:prstGeom prst="line">
                <a:avLst/>
              </a:prstGeom>
              <a:ln>
                <a:solidFill>
                  <a:srgbClr val="AE9A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그림 16" descr="하늘, 실외, 도로, 거리이(가) 표시된 사진&#10;&#10;자동 생성된 설명">
              <a:extLst>
                <a:ext uri="{FF2B5EF4-FFF2-40B4-BE49-F238E27FC236}">
                  <a16:creationId xmlns:a16="http://schemas.microsoft.com/office/drawing/2014/main" id="{6D53BB50-303E-D141-AE6E-4DA0C63D6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" t="11786" r="-311" b="13385"/>
            <a:stretch/>
          </p:blipFill>
          <p:spPr>
            <a:xfrm>
              <a:off x="5089910" y="2562993"/>
              <a:ext cx="1991114" cy="194965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4AC89C-992F-E241-9FDE-39241BB5A441}"/>
              </a:ext>
            </a:extLst>
          </p:cNvPr>
          <p:cNvGrpSpPr/>
          <p:nvPr/>
        </p:nvGrpSpPr>
        <p:grpSpPr>
          <a:xfrm>
            <a:off x="478101" y="2772541"/>
            <a:ext cx="3664256" cy="2934100"/>
            <a:chOff x="547271" y="2562993"/>
            <a:chExt cx="4160234" cy="333124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908CAB4-2DA8-9C4E-8F16-2E53514EAB70}"/>
                </a:ext>
              </a:extLst>
            </p:cNvPr>
            <p:cNvGrpSpPr/>
            <p:nvPr/>
          </p:nvGrpSpPr>
          <p:grpSpPr>
            <a:xfrm>
              <a:off x="547271" y="4500864"/>
              <a:ext cx="903829" cy="1393376"/>
              <a:chOff x="815316" y="4451324"/>
              <a:chExt cx="903829" cy="139337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4FFDB1-C609-8C4E-B3B7-364B37204CFC}"/>
                  </a:ext>
                </a:extLst>
              </p:cNvPr>
              <p:cNvSpPr txBox="1"/>
              <p:nvPr/>
            </p:nvSpPr>
            <p:spPr>
              <a:xfrm>
                <a:off x="894880" y="4451324"/>
                <a:ext cx="824265" cy="84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YDIYGO330" panose="02030504000101010101" pitchFamily="18" charset="-127"/>
                    <a:ea typeface="YDIYGO330" panose="02030504000101010101" pitchFamily="18" charset="-127"/>
                  </a:rPr>
                  <a:t>데이나</a:t>
                </a:r>
                <a:endParaRPr kumimoji="1" lang="en-US" altLang="ko-KR" dirty="0">
                  <a:latin typeface="YDIYGO330" panose="02030504000101010101" pitchFamily="18" charset="-127"/>
                  <a:ea typeface="YDIYGO33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600" dirty="0">
                    <a:latin typeface="YDIYGO310" panose="02030504000101010101" pitchFamily="18" charset="-127"/>
                    <a:ea typeface="YDIYGO310" panose="02030504000101010101" pitchFamily="18" charset="-127"/>
                  </a:rPr>
                  <a:t>앱 개발</a:t>
                </a:r>
                <a:endParaRPr kumimoji="1" lang="en-US" altLang="ko-KR" sz="1600" dirty="0">
                  <a:latin typeface="YDIYGO310" panose="02030504000101010101" pitchFamily="18" charset="-127"/>
                  <a:ea typeface="YDIYGO310" panose="02030504000101010101" pitchFamily="18" charset="-127"/>
                </a:endParaRPr>
              </a:p>
            </p:txBody>
          </p: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3044F72F-5213-5248-8392-1BC121780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316" y="4584700"/>
                <a:ext cx="0" cy="1260000"/>
              </a:xfrm>
              <a:prstGeom prst="line">
                <a:avLst/>
              </a:prstGeom>
              <a:ln>
                <a:solidFill>
                  <a:srgbClr val="AE9A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9846AF2-FFEE-834A-ADAB-EBD434953189}"/>
                </a:ext>
              </a:extLst>
            </p:cNvPr>
            <p:cNvGrpSpPr/>
            <p:nvPr/>
          </p:nvGrpSpPr>
          <p:grpSpPr>
            <a:xfrm>
              <a:off x="2687123" y="4500864"/>
              <a:ext cx="903912" cy="1393376"/>
              <a:chOff x="9382748" y="4451324"/>
              <a:chExt cx="903912" cy="139337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F7F014-8E95-6742-BA44-4138C324746B}"/>
                  </a:ext>
                </a:extLst>
              </p:cNvPr>
              <p:cNvSpPr txBox="1"/>
              <p:nvPr/>
            </p:nvSpPr>
            <p:spPr>
              <a:xfrm>
                <a:off x="9462260" y="4451324"/>
                <a:ext cx="824400" cy="84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YDIYGO330" panose="02030504000101010101" pitchFamily="18" charset="-127"/>
                    <a:ea typeface="YDIYGO330" panose="02030504000101010101" pitchFamily="18" charset="-127"/>
                  </a:rPr>
                  <a:t>제임스</a:t>
                </a:r>
                <a:endParaRPr kumimoji="1" lang="en-US" altLang="ko-KR" dirty="0">
                  <a:latin typeface="YDIYGO330" panose="02030504000101010101" pitchFamily="18" charset="-127"/>
                  <a:ea typeface="YDIYGO33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600" dirty="0">
                    <a:latin typeface="YDIYGO310" panose="02030504000101010101" pitchFamily="18" charset="-127"/>
                    <a:ea typeface="YDIYGO310" panose="02030504000101010101" pitchFamily="18" charset="-127"/>
                  </a:rPr>
                  <a:t>앱 개발</a:t>
                </a:r>
                <a:endParaRPr kumimoji="1" lang="en-US" altLang="ko-KR" sz="1600" dirty="0">
                  <a:latin typeface="YDIYGO310" panose="02030504000101010101" pitchFamily="18" charset="-127"/>
                  <a:ea typeface="YDIYGO310" panose="02030504000101010101" pitchFamily="18" charset="-127"/>
                </a:endParaRPr>
              </a:p>
            </p:txBody>
          </p:sp>
          <p:cxnSp>
            <p:nvCxnSpPr>
              <p:cNvPr id="30" name="직선 연결선[R] 29">
                <a:extLst>
                  <a:ext uri="{FF2B5EF4-FFF2-40B4-BE49-F238E27FC236}">
                    <a16:creationId xmlns:a16="http://schemas.microsoft.com/office/drawing/2014/main" id="{3F3046C7-6BAE-0F41-9D2C-1A2259C3F5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2748" y="4584700"/>
                <a:ext cx="0" cy="1260000"/>
              </a:xfrm>
              <a:prstGeom prst="line">
                <a:avLst/>
              </a:prstGeom>
              <a:ln>
                <a:solidFill>
                  <a:srgbClr val="AE9A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 descr="실외, 나무, 사람, 돌이(가) 표시된 사진&#10;&#10;자동 생성된 설명">
              <a:extLst>
                <a:ext uri="{FF2B5EF4-FFF2-40B4-BE49-F238E27FC236}">
                  <a16:creationId xmlns:a16="http://schemas.microsoft.com/office/drawing/2014/main" id="{88D0E3D4-8B51-D64B-B31A-46DDEB16A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271" y="2562993"/>
              <a:ext cx="1949904" cy="19424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A4E9E-D00E-9B4C-8447-920437173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1985" y="2562993"/>
              <a:ext cx="2025520" cy="193049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4D83DF-4600-D84E-8183-95A55ED6DED6}"/>
              </a:ext>
            </a:extLst>
          </p:cNvPr>
          <p:cNvGrpSpPr/>
          <p:nvPr/>
        </p:nvGrpSpPr>
        <p:grpSpPr>
          <a:xfrm>
            <a:off x="7343977" y="2772541"/>
            <a:ext cx="1786403" cy="2926807"/>
            <a:chOff x="7350500" y="2543836"/>
            <a:chExt cx="2033257" cy="333124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913C539-F42A-BF46-AA1E-C3D8504E1CC8}"/>
                </a:ext>
              </a:extLst>
            </p:cNvPr>
            <p:cNvGrpSpPr/>
            <p:nvPr/>
          </p:nvGrpSpPr>
          <p:grpSpPr>
            <a:xfrm>
              <a:off x="7362693" y="4481707"/>
              <a:ext cx="1186966" cy="1393376"/>
              <a:chOff x="3707553" y="4451324"/>
              <a:chExt cx="1186966" cy="13933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55A2DE-735D-5245-BBE0-BCC23393849F}"/>
                  </a:ext>
                </a:extLst>
              </p:cNvPr>
              <p:cNvSpPr txBox="1"/>
              <p:nvPr/>
            </p:nvSpPr>
            <p:spPr>
              <a:xfrm>
                <a:off x="3782139" y="4451324"/>
                <a:ext cx="1112380" cy="9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YDIYGO330" panose="02030504000101010101" pitchFamily="18" charset="-127"/>
                    <a:ea typeface="YDIYGO330" panose="02030504000101010101" pitchFamily="18" charset="-127"/>
                  </a:rPr>
                  <a:t>스텔라</a:t>
                </a:r>
                <a:endParaRPr kumimoji="1" lang="en-US" altLang="ko-KR" dirty="0">
                  <a:latin typeface="YDIYGO330" panose="02030504000101010101" pitchFamily="18" charset="-127"/>
                  <a:ea typeface="YDIYGO33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600" dirty="0">
                    <a:latin typeface="YDIYGO310" panose="02030504000101010101" pitchFamily="18" charset="-127"/>
                    <a:ea typeface="YDIYGO310" panose="02030504000101010101" pitchFamily="18" charset="-127"/>
                  </a:rPr>
                  <a:t>홍보</a:t>
                </a:r>
                <a:endParaRPr kumimoji="1" lang="en-US" altLang="ko-KR" sz="1600" dirty="0">
                  <a:latin typeface="YDIYGO310" panose="02030504000101010101" pitchFamily="18" charset="-127"/>
                  <a:ea typeface="YDIYGO310" panose="02030504000101010101" pitchFamily="18" charset="-127"/>
                </a:endParaRPr>
              </a:p>
            </p:txBody>
          </p:sp>
          <p:cxnSp>
            <p:nvCxnSpPr>
              <p:cNvPr id="26" name="직선 연결선[R] 25">
                <a:extLst>
                  <a:ext uri="{FF2B5EF4-FFF2-40B4-BE49-F238E27FC236}">
                    <a16:creationId xmlns:a16="http://schemas.microsoft.com/office/drawing/2014/main" id="{BA29E9B1-211B-4241-9B82-74B996856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553" y="4584700"/>
                <a:ext cx="0" cy="1260000"/>
              </a:xfrm>
              <a:prstGeom prst="line">
                <a:avLst/>
              </a:prstGeom>
              <a:ln>
                <a:solidFill>
                  <a:srgbClr val="AE9A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1D4F3E-E5E8-F944-AA8D-4C6E7061B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257"/>
            <a:stretch/>
          </p:blipFill>
          <p:spPr>
            <a:xfrm>
              <a:off x="7350500" y="2543836"/>
              <a:ext cx="2033257" cy="194965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26410D-CA22-CD44-A2E6-0F8E352D3FDC}"/>
              </a:ext>
            </a:extLst>
          </p:cNvPr>
          <p:cNvGrpSpPr/>
          <p:nvPr/>
        </p:nvGrpSpPr>
        <p:grpSpPr>
          <a:xfrm>
            <a:off x="9854322" y="2772541"/>
            <a:ext cx="1786403" cy="2934100"/>
            <a:chOff x="9666024" y="2554692"/>
            <a:chExt cx="2033257" cy="333954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365CC33-B76E-314A-AF93-AAB46DAE72FE}"/>
                </a:ext>
              </a:extLst>
            </p:cNvPr>
            <p:cNvGrpSpPr/>
            <p:nvPr/>
          </p:nvGrpSpPr>
          <p:grpSpPr>
            <a:xfrm>
              <a:off x="9666813" y="4500864"/>
              <a:ext cx="1240407" cy="1393376"/>
              <a:chOff x="9492028" y="4451324"/>
              <a:chExt cx="1240407" cy="139337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F9E8AC-4D73-1443-A749-662AB0078444}"/>
                  </a:ext>
                </a:extLst>
              </p:cNvPr>
              <p:cNvSpPr txBox="1"/>
              <p:nvPr/>
            </p:nvSpPr>
            <p:spPr>
              <a:xfrm>
                <a:off x="9571540" y="4451324"/>
                <a:ext cx="1160895" cy="845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 err="1">
                    <a:latin typeface="YDIYGO330" panose="02030504000101010101" pitchFamily="18" charset="-127"/>
                    <a:ea typeface="YDIYGO330" panose="02030504000101010101" pitchFamily="18" charset="-127"/>
                  </a:rPr>
                  <a:t>박민기</a:t>
                </a:r>
                <a:r>
                  <a:rPr kumimoji="1" lang="ko-KR" altLang="en-US" dirty="0">
                    <a:latin typeface="YDIYGO330" panose="02030504000101010101" pitchFamily="18" charset="-127"/>
                    <a:ea typeface="YDIYGO330" panose="02030504000101010101" pitchFamily="18" charset="-127"/>
                  </a:rPr>
                  <a:t> </a:t>
                </a:r>
                <a:r>
                  <a:rPr kumimoji="1" lang="en-US" altLang="ko-KR" dirty="0">
                    <a:latin typeface="YDIYGO330" panose="02030504000101010101" pitchFamily="18" charset="-127"/>
                    <a:ea typeface="YDIYGO330" panose="02030504000101010101" pitchFamily="18" charset="-127"/>
                  </a:rPr>
                  <a:t>FT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600" dirty="0">
                    <a:latin typeface="YDIYGO310" panose="02030504000101010101" pitchFamily="18" charset="-127"/>
                    <a:ea typeface="YDIYGO310" panose="02030504000101010101" pitchFamily="18" charset="-127"/>
                  </a:rPr>
                  <a:t>총괄 지도</a:t>
                </a:r>
                <a:endParaRPr kumimoji="1" lang="en-US" altLang="ko-KR" sz="1600" dirty="0">
                  <a:latin typeface="YDIYGO310" panose="02030504000101010101" pitchFamily="18" charset="-127"/>
                  <a:ea typeface="YDIYGO310" panose="02030504000101010101" pitchFamily="18" charset="-127"/>
                </a:endParaRPr>
              </a:p>
            </p:txBody>
          </p:sp>
          <p:cxnSp>
            <p:nvCxnSpPr>
              <p:cNvPr id="36" name="직선 연결선[R] 35">
                <a:extLst>
                  <a:ext uri="{FF2B5EF4-FFF2-40B4-BE49-F238E27FC236}">
                    <a16:creationId xmlns:a16="http://schemas.microsoft.com/office/drawing/2014/main" id="{607F9FF0-7EA4-1547-A1FD-A4D46D318F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2028" y="4584700"/>
                <a:ext cx="0" cy="1260000"/>
              </a:xfrm>
              <a:prstGeom prst="line">
                <a:avLst/>
              </a:prstGeom>
              <a:ln>
                <a:solidFill>
                  <a:srgbClr val="AE9A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E1432D-759A-B14C-AE6C-1C3AF1F63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66024" y="2554692"/>
              <a:ext cx="2033257" cy="1942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694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아이데이션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및 멘토링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프로토타이핑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A49BEC-ADBF-5243-9F67-440B516B0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" y="2658864"/>
            <a:ext cx="5785055" cy="32912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AE5F36-F856-2F4F-B109-BDD0EAD28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44" y="2658864"/>
            <a:ext cx="5772538" cy="3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9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아이데이션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및 멘토링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프로토타이핑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09E001-425F-BF42-B862-5FCCFD8E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038" y="2231382"/>
            <a:ext cx="4575998" cy="41327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A97809-76DB-4A48-9F71-2A796457D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694" y="2231380"/>
            <a:ext cx="3351367" cy="41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4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테스팅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UI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프로토타이핑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CFA8E1-FEAF-BD43-B5B7-8D9D48AAC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5" t="9109" r="16758" b="7642"/>
          <a:stretch/>
        </p:blipFill>
        <p:spPr>
          <a:xfrm>
            <a:off x="3067664" y="1269029"/>
            <a:ext cx="8500842" cy="49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19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곱빼기의 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14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일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챌린지는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사람들의 일상을 유의미하게 변화시키는가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F99B93-F7F6-D245-9C8E-2709768C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43" y="3158887"/>
            <a:ext cx="3307205" cy="30916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460DF1-17A5-D349-8F89-1D6B00B3F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301"/>
          <a:stretch/>
        </p:blipFill>
        <p:spPr>
          <a:xfrm>
            <a:off x="4155352" y="3158887"/>
            <a:ext cx="3788844" cy="3091611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테스팅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CEC679-5B52-7A4E-AE65-EB0FC5C4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00" y="3158887"/>
            <a:ext cx="3454315" cy="31333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8BF152-ECD6-7245-9A2D-4AAF141AC8F5}"/>
              </a:ext>
            </a:extLst>
          </p:cNvPr>
          <p:cNvSpPr txBox="1"/>
          <p:nvPr/>
        </p:nvSpPr>
        <p:spPr>
          <a:xfrm>
            <a:off x="583262" y="2245343"/>
            <a:ext cx="5588389" cy="515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14</a:t>
            </a: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일간의 </a:t>
            </a:r>
            <a:r>
              <a:rPr kumimoji="1" lang="ko-KR" altLang="en-US" sz="2400" dirty="0" err="1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챌린지</a:t>
            </a: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실천</a:t>
            </a:r>
            <a:r>
              <a:rPr kumimoji="1" lang="en-US" altLang="ko-KR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,</a:t>
            </a: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총 </a:t>
            </a:r>
            <a:r>
              <a:rPr kumimoji="1" lang="en-US" altLang="ko-KR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2</a:t>
            </a:r>
            <a:r>
              <a:rPr kumimoji="1" lang="ko-KR" altLang="en-US" sz="24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회의 </a:t>
            </a:r>
            <a:r>
              <a:rPr kumimoji="1" lang="ko-KR" altLang="en-US" sz="2400" dirty="0" err="1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리플렉션</a:t>
            </a:r>
            <a:endParaRPr kumimoji="1" lang="ko-Kore-KR" altLang="en-US" sz="2000" dirty="0">
              <a:solidFill>
                <a:srgbClr val="EE6A5C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20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ADA434-DD8D-AA47-B1FE-2D752CD1B875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3E123A1-2E21-4C4D-B653-1ABD601C3F62}"/>
              </a:ext>
            </a:extLst>
          </p:cNvPr>
          <p:cNvSpPr/>
          <p:nvPr/>
        </p:nvSpPr>
        <p:spPr>
          <a:xfrm>
            <a:off x="653549" y="2458107"/>
            <a:ext cx="10852911" cy="4061112"/>
          </a:xfrm>
          <a:prstGeom prst="roundRect">
            <a:avLst>
              <a:gd name="adj" fmla="val 13306"/>
            </a:avLst>
          </a:prstGeom>
          <a:solidFill>
            <a:srgbClr val="FAEFE2">
              <a:alpha val="39000"/>
            </a:srgbClr>
          </a:solidFill>
          <a:ln>
            <a:solidFill>
              <a:srgbClr val="EEE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rtlCol="0" anchor="ctr"/>
          <a:lstStyle/>
          <a:p>
            <a:endParaRPr kumimoji="1" lang="en-US" altLang="ko-KR" sz="2800" dirty="0">
              <a:solidFill>
                <a:srgbClr val="6B5E55"/>
              </a:solidFill>
              <a:latin typeface="JGAEGUJAENGYI-MEDIUM" panose="02020600000000000000" pitchFamily="18" charset="-127"/>
              <a:ea typeface="JGAEGUJAENGYI-MEDIUM" panose="02020600000000000000" pitchFamily="18" charset="-127"/>
            </a:endParaRPr>
          </a:p>
        </p:txBody>
      </p:sp>
      <p:sp>
        <p:nvSpPr>
          <p:cNvPr id="20" name="평행 사변형[P] 19">
            <a:extLst>
              <a:ext uri="{FF2B5EF4-FFF2-40B4-BE49-F238E27FC236}">
                <a16:creationId xmlns:a16="http://schemas.microsoft.com/office/drawing/2014/main" id="{89208CA2-B843-AB40-9126-FEB0647469E8}"/>
              </a:ext>
            </a:extLst>
          </p:cNvPr>
          <p:cNvSpPr/>
          <p:nvPr/>
        </p:nvSpPr>
        <p:spPr>
          <a:xfrm>
            <a:off x="1055048" y="5788821"/>
            <a:ext cx="6030685" cy="278100"/>
          </a:xfrm>
          <a:prstGeom prst="parallelogram">
            <a:avLst>
              <a:gd name="adj" fmla="val 67253"/>
            </a:avLst>
          </a:prstGeom>
          <a:solidFill>
            <a:srgbClr val="FFE1C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평행 사변형[P] 17">
            <a:extLst>
              <a:ext uri="{FF2B5EF4-FFF2-40B4-BE49-F238E27FC236}">
                <a16:creationId xmlns:a16="http://schemas.microsoft.com/office/drawing/2014/main" id="{4ECFDE67-B661-D84B-BF52-54F68EAC790B}"/>
              </a:ext>
            </a:extLst>
          </p:cNvPr>
          <p:cNvSpPr/>
          <p:nvPr/>
        </p:nvSpPr>
        <p:spPr>
          <a:xfrm>
            <a:off x="1055049" y="5179221"/>
            <a:ext cx="4500768" cy="278100"/>
          </a:xfrm>
          <a:prstGeom prst="parallelogram">
            <a:avLst>
              <a:gd name="adj" fmla="val 67253"/>
            </a:avLst>
          </a:prstGeom>
          <a:solidFill>
            <a:srgbClr val="FFE1C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FF61707-A2E4-5D4A-92BB-DEDCDB8162A0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E76475E-7761-1949-94AC-829E0C41AB49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64CB9C-4E4C-5545-A4C2-6FCC8E53957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곱빼기의 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14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일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챌린지는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사람들의 일상을 유의미하게 변화시키는가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?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8D3A248-BDA6-374B-80D6-52D8D223BBAC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테스팅</a:t>
            </a:r>
          </a:p>
        </p:txBody>
      </p:sp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4E967505-01A3-B543-BA2A-CAFCA43C9C41}"/>
              </a:ext>
            </a:extLst>
          </p:cNvPr>
          <p:cNvSpPr txBox="1"/>
          <p:nvPr/>
        </p:nvSpPr>
        <p:spPr>
          <a:xfrm>
            <a:off x="1055048" y="2812324"/>
            <a:ext cx="10931143" cy="322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참가자 </a:t>
            </a:r>
            <a:r>
              <a:rPr kumimoji="1" lang="en-US" altLang="ko-KR" sz="2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_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sz="2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9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명</a:t>
            </a:r>
            <a:endParaRPr kumimoji="1" lang="en-US" altLang="ko-KR" sz="24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14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4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챌린지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실천 누적 횟수</a:t>
            </a:r>
            <a:endParaRPr kumimoji="1" lang="en-US" altLang="ko-KR" sz="24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1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일</a:t>
            </a:r>
            <a:r>
              <a:rPr kumimoji="1" lang="en-US" altLang="ko-KR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~7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일차 </a:t>
            </a:r>
            <a:r>
              <a:rPr kumimoji="1" lang="en-US" altLang="ko-KR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_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sz="24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71</a:t>
            </a:r>
            <a:r>
              <a:rPr kumimoji="1" lang="ko-KR" altLang="en-US" sz="24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회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  </a:t>
            </a:r>
            <a:r>
              <a:rPr kumimoji="1" lang="en-US" altLang="ko-KR" sz="2400" b="1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|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  </a:t>
            </a:r>
            <a:r>
              <a:rPr kumimoji="1" lang="en-US" altLang="ko-KR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8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일</a:t>
            </a:r>
            <a:r>
              <a:rPr kumimoji="1" lang="en-US" altLang="ko-KR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~14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일차 </a:t>
            </a:r>
            <a:r>
              <a:rPr kumimoji="1" lang="en-US" altLang="ko-KR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_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sz="24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59</a:t>
            </a:r>
            <a:r>
              <a:rPr kumimoji="1" lang="ko-KR" altLang="en-US" sz="24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회</a:t>
            </a:r>
            <a:r>
              <a:rPr kumimoji="1" lang="ko-KR" altLang="en-US" sz="2400" dirty="0">
                <a:solidFill>
                  <a:schemeClr val="bg2">
                    <a:lumMod val="25000"/>
                  </a:schemeClr>
                </a:solidFill>
                <a:latin typeface="YDIYGO310" panose="02030504000101010101" pitchFamily="18" charset="-127"/>
                <a:ea typeface="YDIYGO310" panose="02030504000101010101" pitchFamily="18" charset="-127"/>
                <a:cs typeface="SM KGothic Std Regular" charset="-127"/>
              </a:rPr>
              <a:t> </a:t>
            </a:r>
            <a:endParaRPr kumimoji="1" lang="en-US" altLang="ko-KR" sz="2400" dirty="0">
              <a:solidFill>
                <a:schemeClr val="bg2">
                  <a:lumMod val="25000"/>
                </a:schemeClr>
              </a:solidFill>
              <a:latin typeface="YDIYGO310" panose="02030504000101010101" pitchFamily="18" charset="-127"/>
              <a:ea typeface="YDIYGO310" panose="02030504000101010101" pitchFamily="18" charset="-127"/>
              <a:cs typeface="SM KGothic Std Regular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16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총</a:t>
            </a:r>
            <a:r>
              <a:rPr kumimoji="1" lang="ko-KR" altLang="en-US" sz="2800" dirty="0">
                <a:solidFill>
                  <a:srgbClr val="EE6A5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 </a:t>
            </a:r>
            <a:r>
              <a:rPr kumimoji="1" lang="en-US" altLang="ko-KR" sz="2800" dirty="0">
                <a:solidFill>
                  <a:srgbClr val="EE6A5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130</a:t>
            </a:r>
            <a:r>
              <a:rPr kumimoji="1" lang="ko-KR" altLang="en-US" sz="2800" dirty="0">
                <a:solidFill>
                  <a:srgbClr val="EE6A5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회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의 누적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챌린지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SM KGothic Std Regular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1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인 평균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,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 </a:t>
            </a:r>
            <a:r>
              <a:rPr kumimoji="1" lang="ko-KR" altLang="en-US" sz="2800" dirty="0">
                <a:solidFill>
                  <a:srgbClr val="EE6A5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약 </a:t>
            </a:r>
            <a:r>
              <a:rPr kumimoji="1" lang="en-US" altLang="ko-KR" sz="2800" dirty="0">
                <a:solidFill>
                  <a:srgbClr val="EE6A5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1</a:t>
            </a:r>
            <a:r>
              <a:rPr kumimoji="1" lang="ko-KR" altLang="en-US" sz="2800" dirty="0">
                <a:solidFill>
                  <a:srgbClr val="EE6A5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일 </a:t>
            </a:r>
            <a:r>
              <a:rPr kumimoji="1" lang="en-US" altLang="ko-KR" sz="2800" dirty="0">
                <a:solidFill>
                  <a:srgbClr val="EE6A5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1</a:t>
            </a:r>
            <a:r>
              <a:rPr kumimoji="1" lang="ko-KR" altLang="en-US" sz="2800" dirty="0">
                <a:solidFill>
                  <a:srgbClr val="EE6A5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회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의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챌린지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SM KGothic Std Regular" charset="-127"/>
              </a:rPr>
              <a:t> 인증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SM KGothic Std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52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015484" y="1424916"/>
            <a:ext cx="9810513" cy="466797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4400" dirty="0">
                <a:solidFill>
                  <a:srgbClr val="EE6A5C"/>
                </a:solidFill>
                <a:latin typeface="YDIYGO350" panose="02030504000101010101" pitchFamily="18" charset="-127"/>
                <a:ea typeface="YDIYGO350" panose="02030504000101010101" pitchFamily="18" charset="-127"/>
                <a:cs typeface="SM KGothic Std Regular" charset="-127"/>
              </a:rPr>
              <a:t>Content</a:t>
            </a:r>
          </a:p>
          <a:p>
            <a:pPr algn="l"/>
            <a:endParaRPr kumimoji="1" lang="en-US" altLang="ko-KR" sz="700" dirty="0">
              <a:solidFill>
                <a:srgbClr val="EE6A5C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700" dirty="0">
              <a:solidFill>
                <a:srgbClr val="EE6A5C"/>
              </a:solidFill>
              <a:latin typeface="YDIYGO350" panose="02030504000101010101" pitchFamily="18" charset="-127"/>
              <a:ea typeface="YDIYGO350" panose="02030504000101010101" pitchFamily="18" charset="-127"/>
              <a:cs typeface="SM KGothic Std Regular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ore-KR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Ⅰ</a:t>
            </a:r>
            <a:r>
              <a:rPr kumimoji="1" lang="en-US" altLang="ko-KR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. </a:t>
            </a:r>
            <a:r>
              <a:rPr kumimoji="1" lang="ko-KR" altLang="en-US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곱빼기가 공감한 환경문제</a:t>
            </a:r>
            <a:endParaRPr kumimoji="1" lang="en-US" altLang="ko-KR" sz="2600" dirty="0">
              <a:solidFill>
                <a:srgbClr val="AE9A8A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ore-KR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Ⅱ</a:t>
            </a:r>
            <a:r>
              <a:rPr kumimoji="1" lang="en-US" altLang="ko-KR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. </a:t>
            </a:r>
            <a:r>
              <a:rPr kumimoji="1" lang="ko-KR" altLang="en-US" sz="2600" dirty="0" err="1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앱솔루션</a:t>
            </a:r>
            <a:r>
              <a:rPr kumimoji="1" lang="ko-KR" altLang="en-US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소개</a:t>
            </a:r>
            <a:endParaRPr kumimoji="1" lang="en-US" altLang="ko-KR" sz="2600" dirty="0">
              <a:solidFill>
                <a:srgbClr val="AE9A8A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ore-KR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Ⅲ</a:t>
            </a:r>
            <a:r>
              <a:rPr kumimoji="1" lang="en-US" altLang="ko-KR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. </a:t>
            </a:r>
            <a:r>
              <a:rPr kumimoji="1" lang="ko-KR" altLang="en-US" sz="2600" dirty="0" err="1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앱솔루션</a:t>
            </a:r>
            <a:r>
              <a:rPr kumimoji="1" lang="ko-KR" altLang="en-US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r>
              <a:rPr kumimoji="1" lang="ko-KR" altLang="en-US" sz="2600" dirty="0" err="1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확산전략</a:t>
            </a:r>
            <a:endParaRPr kumimoji="1" lang="en-US" altLang="ko-KR" sz="2600" dirty="0">
              <a:solidFill>
                <a:srgbClr val="AE9A8A"/>
              </a:solidFill>
              <a:latin typeface="YDIYGO310" panose="02030504000101010101" pitchFamily="18" charset="-127"/>
              <a:ea typeface="YDIYGO310" panose="02030504000101010101" pitchFamily="18" charset="-127"/>
              <a:cs typeface="SM KGothic Std Regular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ore-KR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Ⅳ</a:t>
            </a:r>
            <a:r>
              <a:rPr kumimoji="1" lang="en-US" altLang="ko-KR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. </a:t>
            </a:r>
            <a:r>
              <a:rPr kumimoji="1" lang="ko-KR" altLang="en-US" sz="2600" dirty="0">
                <a:solidFill>
                  <a:srgbClr val="AE9A8A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곱빼기가 나아가고자 하는 길</a:t>
            </a:r>
            <a:endParaRPr kumimoji="1" lang="en-US" altLang="ko-KR" sz="2600" dirty="0">
              <a:solidFill>
                <a:srgbClr val="AE9A8A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 algn="l"/>
            <a:endParaRPr kumimoji="1" lang="en-US" altLang="ko-KR" sz="3200" dirty="0">
              <a:solidFill>
                <a:srgbClr val="AE9A8A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 algn="l"/>
            <a:endParaRPr kumimoji="1" lang="en-US" altLang="ko-KR" sz="3200" dirty="0">
              <a:solidFill>
                <a:srgbClr val="AE9A8A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l"/>
            <a:endParaRPr kumimoji="1" lang="en-US" altLang="ko-KR" sz="3200" dirty="0">
              <a:solidFill>
                <a:srgbClr val="AE9A8A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l"/>
            <a:endParaRPr kumimoji="1" lang="en-US" altLang="ko-KR" sz="32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l"/>
            <a:endParaRPr kumimoji="1" lang="en-US" altLang="ko-KR" sz="32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AB2CFA1-FA33-194E-8993-5B3C7E687174}"/>
              </a:ext>
            </a:extLst>
          </p:cNvPr>
          <p:cNvCxnSpPr>
            <a:cxnSpLocks/>
          </p:cNvCxnSpPr>
          <p:nvPr/>
        </p:nvCxnSpPr>
        <p:spPr>
          <a:xfrm>
            <a:off x="4015894" y="1764907"/>
            <a:ext cx="6810103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C8C0C03-2861-9B4F-A668-49740212569E}"/>
              </a:ext>
            </a:extLst>
          </p:cNvPr>
          <p:cNvCxnSpPr/>
          <p:nvPr/>
        </p:nvCxnSpPr>
        <p:spPr>
          <a:xfrm>
            <a:off x="0" y="0"/>
            <a:ext cx="495946" cy="495946"/>
          </a:xfrm>
          <a:prstGeom prst="line">
            <a:avLst/>
          </a:prstGeom>
          <a:ln>
            <a:solidFill>
              <a:srgbClr val="EE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85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7D037DB3-E7E7-7945-B728-CFE4E5C65329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86FA98F-0544-9B4A-AF37-55FA70EA5605}"/>
              </a:ext>
            </a:extLst>
          </p:cNvPr>
          <p:cNvSpPr txBox="1"/>
          <p:nvPr/>
        </p:nvSpPr>
        <p:spPr>
          <a:xfrm>
            <a:off x="578369" y="1366669"/>
            <a:ext cx="12185909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곱빼기의 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14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일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챌린지는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사람들의 일상을 유의미하게 변화시키는가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?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(n=5)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F4B3B35-80B5-7242-ACD5-052914A3F7BA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31366AD-C501-E949-8849-EB412DD8F214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1D68A4C-37D7-7540-9D47-2E3E0C401977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4B203F7-C0FA-3A4D-89F0-A5298E9DA13E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테스팅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2CE878-71E6-F144-8553-9CE370E2E042}"/>
              </a:ext>
            </a:extLst>
          </p:cNvPr>
          <p:cNvSpPr txBox="1"/>
          <p:nvPr/>
        </p:nvSpPr>
        <p:spPr>
          <a:xfrm>
            <a:off x="830394" y="2392794"/>
            <a:ext cx="4120039" cy="4138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고객 관계</a:t>
            </a:r>
            <a:endParaRPr kumimoji="1" lang="en-US" altLang="ko-KR" sz="20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YDIYGO310" panose="02030504000101010101" pitchFamily="18" charset="-127"/>
                <a:ea typeface="YDIYGO310" panose="02030504000101010101" pitchFamily="18" charset="-127"/>
              </a:rPr>
              <a:t>리워드</a:t>
            </a:r>
            <a:r>
              <a:rPr kumimoji="1"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 기능</a:t>
            </a:r>
            <a:r>
              <a:rPr kumimoji="1" lang="en-US" altLang="ko-KR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,</a:t>
            </a:r>
            <a:r>
              <a:rPr kumimoji="1"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 고객 획득 및 유지</a:t>
            </a:r>
            <a:endParaRPr kumimoji="1"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ore-KR" sz="20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ore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UX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YDIYGO310" panose="02030504000101010101" pitchFamily="18" charset="-127"/>
                <a:ea typeface="YDIYGO310" panose="02030504000101010101" pitchFamily="18" charset="-127"/>
              </a:rPr>
              <a:t>튜토리얼</a:t>
            </a:r>
            <a:r>
              <a:rPr kumimoji="1"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 및 설명</a:t>
            </a:r>
            <a:r>
              <a:rPr kumimoji="1" lang="en-US" altLang="ko-KR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,</a:t>
            </a:r>
            <a:r>
              <a:rPr kumimoji="1"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r>
              <a:rPr kumimoji="1" lang="ko-KR" altLang="en-US" sz="2000" dirty="0" err="1">
                <a:latin typeface="YDIYGO310" panose="02030504000101010101" pitchFamily="18" charset="-127"/>
                <a:ea typeface="YDIYGO310" panose="02030504000101010101" pitchFamily="18" charset="-127"/>
              </a:rPr>
              <a:t>챌린지의</a:t>
            </a:r>
            <a:r>
              <a:rPr kumimoji="1"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 종류 </a:t>
            </a:r>
            <a:endParaRPr kumimoji="1"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임팩트 측정</a:t>
            </a:r>
            <a:endParaRPr kumimoji="1" lang="en-US" altLang="ko-KR" sz="20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습관 형성</a:t>
            </a:r>
            <a:endParaRPr kumimoji="1"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환경 문제에 대한 공감</a:t>
            </a:r>
            <a:endParaRPr kumimoji="1"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총평</a:t>
            </a:r>
            <a:endParaRPr kumimoji="1" lang="en-US" altLang="ko-KR" sz="20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B22AD6-9A80-B745-B67E-7C2363AE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89" y="2392793"/>
            <a:ext cx="4881677" cy="41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0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7D037DB3-E7E7-7945-B728-CFE4E5C65329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FE3A1-B14B-1F4B-9FD0-CBB7440BE8C4}"/>
              </a:ext>
            </a:extLst>
          </p:cNvPr>
          <p:cNvSpPr txBox="1"/>
          <p:nvPr/>
        </p:nvSpPr>
        <p:spPr>
          <a:xfrm>
            <a:off x="605225" y="2245343"/>
            <a:ext cx="5126724" cy="778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Q1</a:t>
            </a:r>
            <a:r>
              <a:rPr kumimoji="1" lang="en-US" altLang="ko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-1. </a:t>
            </a:r>
          </a:p>
          <a:p>
            <a:pPr>
              <a:lnSpc>
                <a:spcPct val="120000"/>
              </a:lnSpc>
            </a:pP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14</a:t>
            </a: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일은 습관을 형성하기에 충분한 기간이었습니까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?</a:t>
            </a:r>
            <a:endParaRPr kumimoji="1" lang="ko-Kore-KR" altLang="en-US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5005E-FDDE-9249-BC3A-16A212CA4F75}"/>
              </a:ext>
            </a:extLst>
          </p:cNvPr>
          <p:cNvSpPr txBox="1"/>
          <p:nvPr/>
        </p:nvSpPr>
        <p:spPr>
          <a:xfrm>
            <a:off x="6387124" y="2245343"/>
            <a:ext cx="5122388" cy="111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Q1-2. </a:t>
            </a:r>
          </a:p>
          <a:p>
            <a:pPr>
              <a:lnSpc>
                <a:spcPct val="120000"/>
              </a:lnSpc>
            </a:pP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14</a:t>
            </a: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일 이후에도 선택하신 </a:t>
            </a:r>
            <a:r>
              <a:rPr kumimoji="1" lang="ko-KR" altLang="en-US" dirty="0" err="1">
                <a:latin typeface="YDIYGO310" panose="02030504000101010101" pitchFamily="18" charset="-127"/>
                <a:ea typeface="YDIYGO310" panose="02030504000101010101" pitchFamily="18" charset="-127"/>
              </a:rPr>
              <a:t>챌린지를</a:t>
            </a: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 지속적으로</a:t>
            </a:r>
            <a:endParaRPr kumimoji="1" lang="en-US" altLang="ko-KR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실천하실 것 같습니까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?</a:t>
            </a:r>
            <a:endParaRPr kumimoji="1" lang="ko-Kore-KR" altLang="en-US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05E9FDF-6FE0-C644-B457-69FF9E74281B}"/>
              </a:ext>
            </a:extLst>
          </p:cNvPr>
          <p:cNvSpPr/>
          <p:nvPr/>
        </p:nvSpPr>
        <p:spPr>
          <a:xfrm>
            <a:off x="7647392" y="4046620"/>
            <a:ext cx="2208884" cy="2208884"/>
          </a:xfrm>
          <a:prstGeom prst="ellipse">
            <a:avLst/>
          </a:prstGeom>
          <a:solidFill>
            <a:srgbClr val="E99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원형 15">
            <a:extLst>
              <a:ext uri="{FF2B5EF4-FFF2-40B4-BE49-F238E27FC236}">
                <a16:creationId xmlns:a16="http://schemas.microsoft.com/office/drawing/2014/main" id="{0D9C7724-99EE-384D-BE07-3EF6329AF1D4}"/>
              </a:ext>
            </a:extLst>
          </p:cNvPr>
          <p:cNvSpPr/>
          <p:nvPr/>
        </p:nvSpPr>
        <p:spPr>
          <a:xfrm flipH="1">
            <a:off x="7647391" y="4046620"/>
            <a:ext cx="2208884" cy="2208884"/>
          </a:xfrm>
          <a:prstGeom prst="pie">
            <a:avLst>
              <a:gd name="adj1" fmla="val 41701"/>
              <a:gd name="adj2" fmla="val 12758567"/>
            </a:avLst>
          </a:prstGeom>
          <a:solidFill>
            <a:srgbClr val="E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758B2-0428-DB4F-B7F1-C0AE7ADA3361}"/>
              </a:ext>
            </a:extLst>
          </p:cNvPr>
          <p:cNvSpPr txBox="1"/>
          <p:nvPr/>
        </p:nvSpPr>
        <p:spPr>
          <a:xfrm>
            <a:off x="6495845" y="4201391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40%</a:t>
            </a: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2D9C983A-CDB4-1A40-A733-DE3D4F06316D}"/>
              </a:ext>
            </a:extLst>
          </p:cNvPr>
          <p:cNvSpPr/>
          <p:nvPr/>
        </p:nvSpPr>
        <p:spPr>
          <a:xfrm>
            <a:off x="7533819" y="4408706"/>
            <a:ext cx="576469" cy="3776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944E73-040C-0945-8AD0-C94A7AB3F475}"/>
              </a:ext>
            </a:extLst>
          </p:cNvPr>
          <p:cNvSpPr txBox="1"/>
          <p:nvPr/>
        </p:nvSpPr>
        <p:spPr>
          <a:xfrm>
            <a:off x="9999213" y="5558784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 그렇다</a:t>
            </a:r>
            <a:endParaRPr kumimoji="1" lang="en-US" altLang="ko-Kore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  <a:r>
              <a:rPr kumimoji="1" lang="en-US" altLang="ko-Kore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0%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4FD95D25-D6F9-AF48-A334-CDD253B7DED0}"/>
              </a:ext>
            </a:extLst>
          </p:cNvPr>
          <p:cNvSpPr/>
          <p:nvPr/>
        </p:nvSpPr>
        <p:spPr>
          <a:xfrm flipH="1" flipV="1">
            <a:off x="9413653" y="5537497"/>
            <a:ext cx="585559" cy="2768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6213AE-5E8E-6341-9712-C8257E7C3039}"/>
              </a:ext>
            </a:extLst>
          </p:cNvPr>
          <p:cNvSpPr/>
          <p:nvPr/>
        </p:nvSpPr>
        <p:spPr>
          <a:xfrm>
            <a:off x="1848730" y="4046620"/>
            <a:ext cx="2208884" cy="2208884"/>
          </a:xfrm>
          <a:prstGeom prst="ellipse">
            <a:avLst/>
          </a:prstGeom>
          <a:solidFill>
            <a:srgbClr val="6B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원형 22">
            <a:extLst>
              <a:ext uri="{FF2B5EF4-FFF2-40B4-BE49-F238E27FC236}">
                <a16:creationId xmlns:a16="http://schemas.microsoft.com/office/drawing/2014/main" id="{B388A77B-AD2A-104C-A7A3-71E58166F46E}"/>
              </a:ext>
            </a:extLst>
          </p:cNvPr>
          <p:cNvSpPr/>
          <p:nvPr/>
        </p:nvSpPr>
        <p:spPr>
          <a:xfrm flipH="1">
            <a:off x="1848729" y="4046620"/>
            <a:ext cx="2208884" cy="2208884"/>
          </a:xfrm>
          <a:prstGeom prst="pie">
            <a:avLst>
              <a:gd name="adj1" fmla="val 7069879"/>
              <a:gd name="adj2" fmla="val 11141979"/>
            </a:avLst>
          </a:prstGeom>
          <a:solidFill>
            <a:srgbClr val="E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C5E06C-662E-2442-84A7-092F9B9A938C}"/>
              </a:ext>
            </a:extLst>
          </p:cNvPr>
          <p:cNvSpPr txBox="1"/>
          <p:nvPr/>
        </p:nvSpPr>
        <p:spPr>
          <a:xfrm>
            <a:off x="697183" y="4201391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짧았다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80%</a:t>
            </a: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80290F70-C2F8-C54F-824D-0CE1A86BC574}"/>
              </a:ext>
            </a:extLst>
          </p:cNvPr>
          <p:cNvSpPr/>
          <p:nvPr/>
        </p:nvSpPr>
        <p:spPr>
          <a:xfrm>
            <a:off x="1735157" y="4408706"/>
            <a:ext cx="576469" cy="3776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9369DD-334D-A544-B82A-2A45A0B69D2E}"/>
              </a:ext>
            </a:extLst>
          </p:cNvPr>
          <p:cNvSpPr txBox="1"/>
          <p:nvPr/>
        </p:nvSpPr>
        <p:spPr>
          <a:xfrm>
            <a:off x="4200551" y="555878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적절했다</a:t>
            </a:r>
            <a:endParaRPr kumimoji="1" lang="en-US" altLang="ko-Kore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kumimoji="1" lang="en-US" altLang="ko-Kore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0%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768A0A61-7F48-F940-988B-91AD1A0FE2BF}"/>
              </a:ext>
            </a:extLst>
          </p:cNvPr>
          <p:cNvSpPr/>
          <p:nvPr/>
        </p:nvSpPr>
        <p:spPr>
          <a:xfrm flipH="1" flipV="1">
            <a:off x="3614991" y="5537497"/>
            <a:ext cx="585559" cy="2768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F4B3B35-80B5-7242-ACD5-052914A3F7BA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31366AD-C501-E949-8849-EB412DD8F214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1D68A4C-37D7-7540-9D47-2E3E0C401977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4B203F7-C0FA-3A4D-89F0-A5298E9DA13E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테스팅</a:t>
            </a:r>
          </a:p>
        </p:txBody>
      </p:sp>
      <p:sp>
        <p:nvSpPr>
          <p:cNvPr id="33" name="텍스트 상자 3">
            <a:extLst>
              <a:ext uri="{FF2B5EF4-FFF2-40B4-BE49-F238E27FC236}">
                <a16:creationId xmlns:a16="http://schemas.microsoft.com/office/drawing/2014/main" id="{0EB7960A-9B53-6C41-BE2F-766F96BC3893}"/>
              </a:ext>
            </a:extLst>
          </p:cNvPr>
          <p:cNvSpPr txBox="1"/>
          <p:nvPr/>
        </p:nvSpPr>
        <p:spPr>
          <a:xfrm>
            <a:off x="578369" y="1366669"/>
            <a:ext cx="12185909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곱빼기의 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14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일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챌린지는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사람들의 일상을 유의미하게 변화시키는가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?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(n=5)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66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7D037DB3-E7E7-7945-B728-CFE4E5C65329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FE3A1-B14B-1F4B-9FD0-CBB7440BE8C4}"/>
              </a:ext>
            </a:extLst>
          </p:cNvPr>
          <p:cNvSpPr txBox="1"/>
          <p:nvPr/>
        </p:nvSpPr>
        <p:spPr>
          <a:xfrm>
            <a:off x="605225" y="2245343"/>
            <a:ext cx="5319085" cy="1111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Q</a:t>
            </a:r>
            <a:r>
              <a:rPr kumimoji="1" lang="en-US" altLang="ko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3-1. 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과도한 생산과 소비를 줄이는 것이 </a:t>
            </a:r>
            <a:endParaRPr kumimoji="1" lang="en-US" altLang="ko-KR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환경 문제를 해결할 수 있다는 것을 알게 되셨습니까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?</a:t>
            </a:r>
            <a:endParaRPr kumimoji="1" lang="ko-Kore-KR" altLang="en-US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5005E-FDDE-9249-BC3A-16A212CA4F75}"/>
              </a:ext>
            </a:extLst>
          </p:cNvPr>
          <p:cNvSpPr txBox="1"/>
          <p:nvPr/>
        </p:nvSpPr>
        <p:spPr>
          <a:xfrm>
            <a:off x="6387124" y="2245343"/>
            <a:ext cx="5122388" cy="111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Q3-2. 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일상 생활 속 작은 실천을 통해 환경 문제를 </a:t>
            </a:r>
            <a:endParaRPr kumimoji="1" lang="en-US" altLang="ko-KR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해결할 수 있다는 것을 알게 되셨습니까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?</a:t>
            </a:r>
            <a:endParaRPr kumimoji="1" lang="ko-Kore-KR" altLang="en-US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05E9FDF-6FE0-C644-B457-69FF9E74281B}"/>
              </a:ext>
            </a:extLst>
          </p:cNvPr>
          <p:cNvSpPr/>
          <p:nvPr/>
        </p:nvSpPr>
        <p:spPr>
          <a:xfrm>
            <a:off x="7647392" y="4046620"/>
            <a:ext cx="2208884" cy="2208884"/>
          </a:xfrm>
          <a:prstGeom prst="ellipse">
            <a:avLst/>
          </a:prstGeom>
          <a:solidFill>
            <a:srgbClr val="E99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원형 15">
            <a:extLst>
              <a:ext uri="{FF2B5EF4-FFF2-40B4-BE49-F238E27FC236}">
                <a16:creationId xmlns:a16="http://schemas.microsoft.com/office/drawing/2014/main" id="{0D9C7724-99EE-384D-BE07-3EF6329AF1D4}"/>
              </a:ext>
            </a:extLst>
          </p:cNvPr>
          <p:cNvSpPr/>
          <p:nvPr/>
        </p:nvSpPr>
        <p:spPr>
          <a:xfrm flipH="1">
            <a:off x="7647391" y="4046620"/>
            <a:ext cx="2208884" cy="2208884"/>
          </a:xfrm>
          <a:prstGeom prst="pie">
            <a:avLst>
              <a:gd name="adj1" fmla="val 41701"/>
              <a:gd name="adj2" fmla="val 12758567"/>
            </a:avLst>
          </a:prstGeom>
          <a:solidFill>
            <a:srgbClr val="E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758B2-0428-DB4F-B7F1-C0AE7ADA3361}"/>
              </a:ext>
            </a:extLst>
          </p:cNvPr>
          <p:cNvSpPr txBox="1"/>
          <p:nvPr/>
        </p:nvSpPr>
        <p:spPr>
          <a:xfrm>
            <a:off x="6495845" y="4201391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40%</a:t>
            </a: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2D9C983A-CDB4-1A40-A733-DE3D4F06316D}"/>
              </a:ext>
            </a:extLst>
          </p:cNvPr>
          <p:cNvSpPr/>
          <p:nvPr/>
        </p:nvSpPr>
        <p:spPr>
          <a:xfrm>
            <a:off x="7533819" y="4408706"/>
            <a:ext cx="576469" cy="3776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944E73-040C-0945-8AD0-C94A7AB3F475}"/>
              </a:ext>
            </a:extLst>
          </p:cNvPr>
          <p:cNvSpPr txBox="1"/>
          <p:nvPr/>
        </p:nvSpPr>
        <p:spPr>
          <a:xfrm>
            <a:off x="9999213" y="5558784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 그렇다</a:t>
            </a:r>
            <a:endParaRPr kumimoji="1" lang="en-US" altLang="ko-Kore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  <a:r>
              <a:rPr kumimoji="1" lang="en-US" altLang="ko-Kore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0%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4FD95D25-D6F9-AF48-A334-CDD253B7DED0}"/>
              </a:ext>
            </a:extLst>
          </p:cNvPr>
          <p:cNvSpPr/>
          <p:nvPr/>
        </p:nvSpPr>
        <p:spPr>
          <a:xfrm flipH="1" flipV="1">
            <a:off x="9413653" y="5537497"/>
            <a:ext cx="585559" cy="2768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6213AE-5E8E-6341-9712-C8257E7C3039}"/>
              </a:ext>
            </a:extLst>
          </p:cNvPr>
          <p:cNvSpPr/>
          <p:nvPr/>
        </p:nvSpPr>
        <p:spPr>
          <a:xfrm>
            <a:off x="1848730" y="4046620"/>
            <a:ext cx="2208884" cy="2208884"/>
          </a:xfrm>
          <a:prstGeom prst="ellipse">
            <a:avLst/>
          </a:prstGeom>
          <a:solidFill>
            <a:srgbClr val="E99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원형 22">
            <a:extLst>
              <a:ext uri="{FF2B5EF4-FFF2-40B4-BE49-F238E27FC236}">
                <a16:creationId xmlns:a16="http://schemas.microsoft.com/office/drawing/2014/main" id="{B388A77B-AD2A-104C-A7A3-71E58166F46E}"/>
              </a:ext>
            </a:extLst>
          </p:cNvPr>
          <p:cNvSpPr/>
          <p:nvPr/>
        </p:nvSpPr>
        <p:spPr>
          <a:xfrm flipH="1">
            <a:off x="1848729" y="4046620"/>
            <a:ext cx="2208884" cy="2208884"/>
          </a:xfrm>
          <a:prstGeom prst="pie">
            <a:avLst>
              <a:gd name="adj1" fmla="val 41701"/>
              <a:gd name="adj2" fmla="val 12758567"/>
            </a:avLst>
          </a:prstGeom>
          <a:solidFill>
            <a:srgbClr val="E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C5E06C-662E-2442-84A7-092F9B9A938C}"/>
              </a:ext>
            </a:extLst>
          </p:cNvPr>
          <p:cNvSpPr txBox="1"/>
          <p:nvPr/>
        </p:nvSpPr>
        <p:spPr>
          <a:xfrm>
            <a:off x="697183" y="4201391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40%</a:t>
            </a: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80290F70-C2F8-C54F-824D-0CE1A86BC574}"/>
              </a:ext>
            </a:extLst>
          </p:cNvPr>
          <p:cNvSpPr/>
          <p:nvPr/>
        </p:nvSpPr>
        <p:spPr>
          <a:xfrm>
            <a:off x="1735157" y="4408706"/>
            <a:ext cx="576469" cy="3776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9369DD-334D-A544-B82A-2A45A0B69D2E}"/>
              </a:ext>
            </a:extLst>
          </p:cNvPr>
          <p:cNvSpPr txBox="1"/>
          <p:nvPr/>
        </p:nvSpPr>
        <p:spPr>
          <a:xfrm>
            <a:off x="4200551" y="5558784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 그렇다</a:t>
            </a:r>
            <a:endParaRPr kumimoji="1" lang="en-US" altLang="ko-Kore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  <a:r>
              <a:rPr kumimoji="1" lang="en-US" altLang="ko-Kore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0%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768A0A61-7F48-F940-988B-91AD1A0FE2BF}"/>
              </a:ext>
            </a:extLst>
          </p:cNvPr>
          <p:cNvSpPr/>
          <p:nvPr/>
        </p:nvSpPr>
        <p:spPr>
          <a:xfrm flipH="1" flipV="1">
            <a:off x="3614991" y="5537497"/>
            <a:ext cx="585559" cy="2768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7F4B3B35-80B5-7242-ACD5-052914A3F7BA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31366AD-C501-E949-8849-EB412DD8F214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1D68A4C-37D7-7540-9D47-2E3E0C401977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F4B203F7-C0FA-3A4D-89F0-A5298E9DA13E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테스팅</a:t>
            </a:r>
          </a:p>
        </p:txBody>
      </p:sp>
      <p:sp>
        <p:nvSpPr>
          <p:cNvPr id="33" name="텍스트 상자 3">
            <a:extLst>
              <a:ext uri="{FF2B5EF4-FFF2-40B4-BE49-F238E27FC236}">
                <a16:creationId xmlns:a16="http://schemas.microsoft.com/office/drawing/2014/main" id="{C2822FA8-E2FF-3048-B2A9-65BC0CE5C484}"/>
              </a:ext>
            </a:extLst>
          </p:cNvPr>
          <p:cNvSpPr txBox="1"/>
          <p:nvPr/>
        </p:nvSpPr>
        <p:spPr>
          <a:xfrm>
            <a:off x="578369" y="1366669"/>
            <a:ext cx="12185909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곱빼기의 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14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일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챌린지는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사람들의 일상을 유의미하게 변화시키는가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?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(n=5)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747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CD8C2511-1D0E-0244-A2B3-81DB80C70A9D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FE3A1-B14B-1F4B-9FD0-CBB7440BE8C4}"/>
              </a:ext>
            </a:extLst>
          </p:cNvPr>
          <p:cNvSpPr txBox="1"/>
          <p:nvPr/>
        </p:nvSpPr>
        <p:spPr>
          <a:xfrm>
            <a:off x="605225" y="2245343"/>
            <a:ext cx="3940502" cy="1111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Q</a:t>
            </a:r>
            <a:r>
              <a:rPr kumimoji="1" lang="en-US" altLang="ko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3-3. 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귀하의 실천을 통해 환경 문제 해결에</a:t>
            </a:r>
            <a:endParaRPr kumimoji="1" lang="en-US" altLang="ko-KR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동참하고자 하는 의향이 생기셨습니까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?</a:t>
            </a:r>
            <a:endParaRPr kumimoji="1" lang="ko-Kore-KR" altLang="en-US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5005E-FDDE-9249-BC3A-16A212CA4F75}"/>
              </a:ext>
            </a:extLst>
          </p:cNvPr>
          <p:cNvSpPr txBox="1"/>
          <p:nvPr/>
        </p:nvSpPr>
        <p:spPr>
          <a:xfrm>
            <a:off x="6043940" y="2310500"/>
            <a:ext cx="5122388" cy="111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Q3-4. 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곱빼기 서비스가 귀하의 삶에 가장 도움이 된 부분은 무엇입니까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?</a:t>
            </a:r>
            <a:endParaRPr kumimoji="1" lang="ko-Kore-KR" altLang="en-US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6213AE-5E8E-6341-9712-C8257E7C3039}"/>
              </a:ext>
            </a:extLst>
          </p:cNvPr>
          <p:cNvSpPr/>
          <p:nvPr/>
        </p:nvSpPr>
        <p:spPr>
          <a:xfrm>
            <a:off x="1848730" y="4046620"/>
            <a:ext cx="2208884" cy="2208884"/>
          </a:xfrm>
          <a:prstGeom prst="ellipse">
            <a:avLst/>
          </a:prstGeom>
          <a:solidFill>
            <a:srgbClr val="E99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원형 22">
            <a:extLst>
              <a:ext uri="{FF2B5EF4-FFF2-40B4-BE49-F238E27FC236}">
                <a16:creationId xmlns:a16="http://schemas.microsoft.com/office/drawing/2014/main" id="{B388A77B-AD2A-104C-A7A3-71E58166F46E}"/>
              </a:ext>
            </a:extLst>
          </p:cNvPr>
          <p:cNvSpPr/>
          <p:nvPr/>
        </p:nvSpPr>
        <p:spPr>
          <a:xfrm flipH="1">
            <a:off x="1848729" y="4046620"/>
            <a:ext cx="2208884" cy="2208884"/>
          </a:xfrm>
          <a:prstGeom prst="pie">
            <a:avLst>
              <a:gd name="adj1" fmla="val 41701"/>
              <a:gd name="adj2" fmla="val 17835710"/>
            </a:avLst>
          </a:prstGeom>
          <a:solidFill>
            <a:srgbClr val="E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C5E06C-662E-2442-84A7-092F9B9A938C}"/>
              </a:ext>
            </a:extLst>
          </p:cNvPr>
          <p:cNvSpPr txBox="1"/>
          <p:nvPr/>
        </p:nvSpPr>
        <p:spPr>
          <a:xfrm>
            <a:off x="697183" y="4201391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20%</a:t>
            </a: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80290F70-C2F8-C54F-824D-0CE1A86BC574}"/>
              </a:ext>
            </a:extLst>
          </p:cNvPr>
          <p:cNvSpPr/>
          <p:nvPr/>
        </p:nvSpPr>
        <p:spPr>
          <a:xfrm>
            <a:off x="1735157" y="4408706"/>
            <a:ext cx="576469" cy="3776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9369DD-334D-A544-B82A-2A45A0B69D2E}"/>
              </a:ext>
            </a:extLst>
          </p:cNvPr>
          <p:cNvSpPr txBox="1"/>
          <p:nvPr/>
        </p:nvSpPr>
        <p:spPr>
          <a:xfrm>
            <a:off x="4200551" y="5558784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 그렇다</a:t>
            </a:r>
            <a:endParaRPr kumimoji="1" lang="en-US" altLang="ko-Kore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80</a:t>
            </a:r>
            <a:r>
              <a:rPr kumimoji="1" lang="en-US" altLang="ko-Kore-KR" sz="1400" b="1" dirty="0">
                <a:solidFill>
                  <a:schemeClr val="bg2">
                    <a:lumMod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%</a:t>
            </a:r>
            <a:endParaRPr kumimoji="1" lang="en-US" altLang="ko-KR" sz="1400" b="1" dirty="0">
              <a:solidFill>
                <a:schemeClr val="bg2">
                  <a:lumMod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768A0A61-7F48-F940-988B-91AD1A0FE2BF}"/>
              </a:ext>
            </a:extLst>
          </p:cNvPr>
          <p:cNvSpPr/>
          <p:nvPr/>
        </p:nvSpPr>
        <p:spPr>
          <a:xfrm flipH="1" flipV="1">
            <a:off x="3614991" y="5537497"/>
            <a:ext cx="585559" cy="276887"/>
          </a:xfrm>
          <a:custGeom>
            <a:avLst/>
            <a:gdLst>
              <a:gd name="connsiteX0" fmla="*/ 0 w 576469"/>
              <a:gd name="connsiteY0" fmla="*/ 0 h 377687"/>
              <a:gd name="connsiteX1" fmla="*/ 298174 w 576469"/>
              <a:gd name="connsiteY1" fmla="*/ 0 h 377687"/>
              <a:gd name="connsiteX2" fmla="*/ 576469 w 576469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69" h="377687">
                <a:moveTo>
                  <a:pt x="0" y="0"/>
                </a:moveTo>
                <a:lnTo>
                  <a:pt x="298174" y="0"/>
                </a:lnTo>
                <a:lnTo>
                  <a:pt x="576469" y="377687"/>
                </a:lnTo>
              </a:path>
            </a:pathLst>
          </a:custGeom>
          <a:noFill/>
          <a:ln w="19050">
            <a:solidFill>
              <a:srgbClr val="F3E9D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3858A0-0309-E64C-8B90-49C52DD7DE23}"/>
              </a:ext>
            </a:extLst>
          </p:cNvPr>
          <p:cNvSpPr txBox="1"/>
          <p:nvPr/>
        </p:nvSpPr>
        <p:spPr>
          <a:xfrm>
            <a:off x="6066102" y="3638559"/>
            <a:ext cx="5339923" cy="32355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1600" b="1" dirty="0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실천에 대한 동기부여</a:t>
            </a:r>
            <a:endParaRPr kumimoji="1" lang="en-US" altLang="ko-KR" sz="16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10000"/>
              </a:lnSpc>
            </a:pPr>
            <a:endParaRPr kumimoji="1" lang="en-US" altLang="ko-KR" sz="4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선택한 미션 중에 일부는 매일같이 실천하기 어려운 것도 많았는데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b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하루를 보내며 환경을 위한 미션을 실천해야 한다는 것을 계속 잊지 않게 해주었다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실천의지 </a:t>
            </a:r>
            <a:r>
              <a:rPr kumimoji="1" lang="ko-KR" altLang="en-US" sz="1200" dirty="0" err="1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복돋아주기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미션에 대해 계속 생각하게 되어서 평소보다 실천 동기 부여가 잘 되었음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kumimoji="1" lang="en-US" altLang="ko-KR" sz="1400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1600" b="1" dirty="0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실천 경험 제공</a:t>
            </a:r>
            <a:endParaRPr kumimoji="1" lang="en-US" altLang="ko-KR" sz="16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10000"/>
              </a:lnSpc>
            </a:pPr>
            <a:endParaRPr kumimoji="1" lang="en-US" altLang="ko-KR" sz="4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작은 실천을 쌓아가는 것이 중요하다는 것과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b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타인과 함께 목표에 도전하는 것이 즐겁다는 걸 배웠어요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kumimoji="1" lang="ko-KR" altLang="en-US" sz="1200" dirty="0">
              <a:solidFill>
                <a:srgbClr val="6B5E55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10000"/>
              </a:lnSpc>
            </a:pPr>
            <a:endParaRPr kumimoji="1" lang="en-US" altLang="ko-Kore-KR" sz="1400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1600" b="1" dirty="0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구체적인 실천 행동 제안</a:t>
            </a:r>
            <a:endParaRPr kumimoji="1" lang="en-US" altLang="ko-KR" sz="16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10000"/>
              </a:lnSpc>
            </a:pPr>
            <a:endParaRPr kumimoji="1" lang="en-US" altLang="ko-KR" sz="4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실천할 수 있는 작은 행동을 제안해준 것이 좋았다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kumimoji="1" lang="ko-Kore-KR" altLang="en-US" sz="1400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EC09F28-D47E-4945-90AB-721E5763A386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A8EA7F4-277F-8C45-A810-C437A026DAE2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EC856063-EB89-F046-A09E-D1ADD94BE60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E9E7316C-BB29-F541-B23C-FD333BEDC657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테스팅</a:t>
            </a:r>
          </a:p>
        </p:txBody>
      </p:sp>
      <p:sp>
        <p:nvSpPr>
          <p:cNvPr id="17" name="텍스트 상자 3">
            <a:extLst>
              <a:ext uri="{FF2B5EF4-FFF2-40B4-BE49-F238E27FC236}">
                <a16:creationId xmlns:a16="http://schemas.microsoft.com/office/drawing/2014/main" id="{A86F8F50-DBE2-684C-BFDC-664A499274F0}"/>
              </a:ext>
            </a:extLst>
          </p:cNvPr>
          <p:cNvSpPr txBox="1"/>
          <p:nvPr/>
        </p:nvSpPr>
        <p:spPr>
          <a:xfrm>
            <a:off x="578369" y="1366669"/>
            <a:ext cx="12185909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곱빼기의 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14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일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챌린지는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사람들의 일상을 유의미하게 변화시키는가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?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(n=5)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414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CD8C2511-1D0E-0244-A2B3-81DB80C70A9D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FE3A1-B14B-1F4B-9FD0-CBB7440BE8C4}"/>
              </a:ext>
            </a:extLst>
          </p:cNvPr>
          <p:cNvSpPr txBox="1"/>
          <p:nvPr/>
        </p:nvSpPr>
        <p:spPr>
          <a:xfrm>
            <a:off x="605225" y="2245343"/>
            <a:ext cx="4947188" cy="778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Q</a:t>
            </a:r>
            <a:r>
              <a:rPr kumimoji="1" lang="en-US" altLang="ko-KR" sz="2000" dirty="0">
                <a:latin typeface="YDIYGO340" panose="02030504000101010101" pitchFamily="18" charset="-127"/>
                <a:ea typeface="YDIYGO340" panose="02030504000101010101" pitchFamily="18" charset="-127"/>
              </a:rPr>
              <a:t>3-5. </a:t>
            </a:r>
          </a:p>
          <a:p>
            <a:pPr>
              <a:lnSpc>
                <a:spcPct val="120000"/>
              </a:lnSpc>
            </a:pPr>
            <a:r>
              <a:rPr kumimoji="1" lang="ko-KR" altLang="en-US" dirty="0">
                <a:latin typeface="YDIYGO310" panose="02030504000101010101" pitchFamily="18" charset="-127"/>
                <a:ea typeface="YDIYGO310" panose="02030504000101010101" pitchFamily="18" charset="-127"/>
              </a:rPr>
              <a:t>곱빼기 서비스가 보완해야 할 지점은 무엇입니까</a:t>
            </a:r>
            <a:r>
              <a:rPr kumimoji="1" lang="en-US" altLang="ko-KR" dirty="0">
                <a:latin typeface="YDIYGO310" panose="02030504000101010101" pitchFamily="18" charset="-127"/>
                <a:ea typeface="YDIYGO310" panose="02030504000101010101" pitchFamily="18" charset="-127"/>
              </a:rPr>
              <a:t>?</a:t>
            </a:r>
            <a:endParaRPr kumimoji="1" lang="ko-Kore-KR" altLang="en-US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EC09F28-D47E-4945-90AB-721E5763A386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A8EA7F4-277F-8C45-A810-C437A026DAE2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EC856063-EB89-F046-A09E-D1ADD94BE60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E9E7316C-BB29-F541-B23C-FD333BEDC657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테스팅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C21D5-EF88-4944-9206-714F7452D3B1}"/>
              </a:ext>
            </a:extLst>
          </p:cNvPr>
          <p:cNvSpPr txBox="1"/>
          <p:nvPr/>
        </p:nvSpPr>
        <p:spPr>
          <a:xfrm>
            <a:off x="605225" y="3270656"/>
            <a:ext cx="93474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인증 안내 </a:t>
            </a:r>
            <a:endParaRPr kumimoji="1" lang="en-US" altLang="ko-KR" sz="16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4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(…)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인증 예시 이미지가 있다면 더욱 좋을 것 같단 생각이 들어요 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:),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인증샷 안내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예시사진제시 및 </a:t>
            </a:r>
            <a:r>
              <a:rPr kumimoji="1" lang="ko-KR" altLang="en-US" sz="1200" dirty="0" err="1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인증조건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200" dirty="0" err="1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세부설명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보완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endParaRPr kumimoji="1" lang="en-US" altLang="ko-KR" sz="1400" dirty="0">
              <a:solidFill>
                <a:srgbClr val="6B5E55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600" b="1" dirty="0" err="1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인증법</a:t>
            </a:r>
            <a:r>
              <a:rPr kumimoji="1" lang="ko-KR" altLang="en-US" sz="1600" b="1" dirty="0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다양화 및 단순화</a:t>
            </a:r>
            <a:endParaRPr kumimoji="1" lang="en-US" altLang="ko-KR" sz="16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4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인증할 수 있는 방법을 늘리면 좋을 것 같다 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(…)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인증 방법이 불편해서 미션을 수행하면서 빼고있다는 느낌보다 일과가 더해지는 느낌이 들기도 했다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>
              <a:solidFill>
                <a:srgbClr val="6B5E55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600" b="1" dirty="0" err="1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리워드</a:t>
            </a:r>
            <a:r>
              <a:rPr kumimoji="1" lang="ko-KR" altLang="en-US" sz="1600" b="1" dirty="0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보완</a:t>
            </a:r>
            <a:endParaRPr kumimoji="1" lang="en-US" altLang="ko-KR" sz="16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4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내가 하는 실천이 구체적으로 어떤 영향 줄 수 있는지 알려주면 좋겠다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(…)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사용자들의 </a:t>
            </a:r>
            <a:r>
              <a:rPr kumimoji="1" lang="ko-KR" altLang="en-US" sz="1200" b="1" dirty="0" err="1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미닝아웃욕구</a:t>
            </a:r>
            <a:r>
              <a:rPr kumimoji="1" lang="ko-KR" altLang="en-US" sz="1200" dirty="0" err="1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더 충족시켜줄 수 있으면 좋을 것 같다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</a:p>
          <a:p>
            <a:endParaRPr kumimoji="1" lang="en-US" altLang="ko-KR" sz="1400" dirty="0">
              <a:solidFill>
                <a:srgbClr val="6B5E55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600" b="1" dirty="0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기타</a:t>
            </a:r>
            <a:endParaRPr kumimoji="1" lang="en-US" altLang="ko-KR" sz="16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400" b="1" dirty="0">
              <a:solidFill>
                <a:srgbClr val="EE6A5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다소 공감하기 어려운 빼기 습관 설명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1200" dirty="0" err="1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빛공해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있었음</a:t>
            </a:r>
            <a:r>
              <a:rPr kumimoji="1" lang="en-US" altLang="ko-KR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(…)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200" dirty="0">
                <a:solidFill>
                  <a:srgbClr val="6B5E5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유저간 상호작용에 대한 안내 보완</a:t>
            </a:r>
            <a:endParaRPr kumimoji="1" lang="en-US" altLang="ko-KR" sz="1200" dirty="0">
              <a:solidFill>
                <a:srgbClr val="6B5E55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텍스트 상자 3">
            <a:extLst>
              <a:ext uri="{FF2B5EF4-FFF2-40B4-BE49-F238E27FC236}">
                <a16:creationId xmlns:a16="http://schemas.microsoft.com/office/drawing/2014/main" id="{049145EE-7D42-754F-BEE5-3F72BCA7A39B}"/>
              </a:ext>
            </a:extLst>
          </p:cNvPr>
          <p:cNvSpPr txBox="1"/>
          <p:nvPr/>
        </p:nvSpPr>
        <p:spPr>
          <a:xfrm>
            <a:off x="578369" y="1366669"/>
            <a:ext cx="12185909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곱빼기의 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14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일 </a:t>
            </a:r>
            <a:r>
              <a:rPr kumimoji="1" lang="ko-KR" altLang="en-US" sz="2800" dirty="0" err="1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챌린지는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사람들의 일상을 유의미하게 변화시키는가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?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(n=5)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208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CD8C2511-1D0E-0244-A2B3-81DB80C70A9D}"/>
              </a:ext>
            </a:extLst>
          </p:cNvPr>
          <p:cNvSpPr/>
          <p:nvPr/>
        </p:nvSpPr>
        <p:spPr>
          <a:xfrm>
            <a:off x="724558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프로토타이핑</a:t>
            </a: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EC09F28-D47E-4945-90AB-721E5763A386}"/>
              </a:ext>
            </a:extLst>
          </p:cNvPr>
          <p:cNvSpPr/>
          <p:nvPr/>
        </p:nvSpPr>
        <p:spPr>
          <a:xfrm>
            <a:off x="491442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아이디어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도출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A8EA7F4-277F-8C45-A810-C437A026DAE2}"/>
              </a:ext>
            </a:extLst>
          </p:cNvPr>
          <p:cNvSpPr/>
          <p:nvPr/>
        </p:nvSpPr>
        <p:spPr>
          <a:xfrm>
            <a:off x="2583267" y="-244378"/>
            <a:ext cx="2331158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문제</a:t>
            </a:r>
            <a:r>
              <a:rPr kumimoji="1" lang="ko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정의</a:t>
            </a:r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EC856063-EB89-F046-A09E-D1ADD94BE60B}"/>
              </a:ext>
            </a:extLst>
          </p:cNvPr>
          <p:cNvSpPr/>
          <p:nvPr/>
        </p:nvSpPr>
        <p:spPr>
          <a:xfrm>
            <a:off x="252106" y="-244378"/>
            <a:ext cx="2331159" cy="1137920"/>
          </a:xfrm>
          <a:prstGeom prst="roundRect">
            <a:avLst/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solidFill>
                  <a:srgbClr val="E0C6B3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공감하기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E9E7316C-BB29-F541-B23C-FD333BEDC657}"/>
              </a:ext>
            </a:extLst>
          </p:cNvPr>
          <p:cNvSpPr/>
          <p:nvPr/>
        </p:nvSpPr>
        <p:spPr>
          <a:xfrm>
            <a:off x="9576747" y="-244378"/>
            <a:ext cx="2371413" cy="1137920"/>
          </a:xfrm>
          <a:prstGeom prst="roundRect">
            <a:avLst/>
          </a:prstGeom>
          <a:solidFill>
            <a:srgbClr val="EE6A5C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r>
              <a:rPr kumimoji="1" lang="ko-Kore-KR" altLang="en-US" sz="2200" dirty="0">
                <a:latin typeface="YDIYGO340" panose="02030504000101010101" pitchFamily="18" charset="-127"/>
                <a:ea typeface="YDIYGO340" panose="02030504000101010101" pitchFamily="18" charset="-127"/>
              </a:rPr>
              <a:t>테스팅</a:t>
            </a:r>
          </a:p>
        </p:txBody>
      </p:sp>
      <p:sp>
        <p:nvSpPr>
          <p:cNvPr id="11" name="텍스트 상자 3">
            <a:extLst>
              <a:ext uri="{FF2B5EF4-FFF2-40B4-BE49-F238E27FC236}">
                <a16:creationId xmlns:a16="http://schemas.microsoft.com/office/drawing/2014/main" id="{81667974-63C7-9649-84A1-BDD0730544B8}"/>
              </a:ext>
            </a:extLst>
          </p:cNvPr>
          <p:cNvSpPr txBox="1"/>
          <p:nvPr/>
        </p:nvSpPr>
        <p:spPr>
          <a:xfrm>
            <a:off x="578369" y="1366669"/>
            <a:ext cx="10931143" cy="1178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어플리케이션 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  <a:p>
            <a:pPr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데모 영상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5E1BC-EFA8-F74F-98BF-0E23C187C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693" y="1394202"/>
            <a:ext cx="1433286" cy="1433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AE725C-9CF5-8440-B50C-2CC4FDBF180A}"/>
              </a:ext>
            </a:extLst>
          </p:cNvPr>
          <p:cNvSpPr txBox="1"/>
          <p:nvPr/>
        </p:nvSpPr>
        <p:spPr>
          <a:xfrm>
            <a:off x="10227413" y="2961040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EE6A5C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앱 다운로드 링크 </a:t>
            </a:r>
            <a:endParaRPr kumimoji="1" lang="en-US" altLang="ko-KR" sz="1400" b="1" dirty="0">
              <a:solidFill>
                <a:srgbClr val="EE6A5C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  <a:p>
            <a:r>
              <a:rPr kumimoji="1" lang="en-US" altLang="ko-KR" sz="1400" dirty="0">
                <a:solidFill>
                  <a:srgbClr val="EE6A5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(Android)</a:t>
            </a:r>
          </a:p>
        </p:txBody>
      </p:sp>
      <p:pic>
        <p:nvPicPr>
          <p:cNvPr id="2" name="곱빼기 어플 사용_DdXoqD.mp4" descr="곱빼기 어플 사용_DdXoqD.mp4">
            <a:hlinkClick r:id="" action="ppaction://media"/>
            <a:extLst>
              <a:ext uri="{FF2B5EF4-FFF2-40B4-BE49-F238E27FC236}">
                <a16:creationId xmlns:a16="http://schemas.microsoft.com/office/drawing/2014/main" id="{B5F101D3-4F37-FF42-BB21-83D660E14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9503" y="1162107"/>
            <a:ext cx="3088874" cy="54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506B021-E29E-4541-B376-51204289B39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1118273" cy="6234545"/>
          </a:xfrm>
          <a:prstGeom prst="line">
            <a:avLst/>
          </a:prstGeom>
          <a:ln>
            <a:solidFill>
              <a:srgbClr val="F6E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AA4997-D89C-B442-9DDF-70F117E11E0E}"/>
              </a:ext>
            </a:extLst>
          </p:cNvPr>
          <p:cNvSpPr/>
          <p:nvPr/>
        </p:nvSpPr>
        <p:spPr>
          <a:xfrm>
            <a:off x="2999232" y="2231136"/>
            <a:ext cx="6053328" cy="2359152"/>
          </a:xfrm>
          <a:prstGeom prst="rect">
            <a:avLst/>
          </a:prstGeom>
          <a:solidFill>
            <a:srgbClr val="E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부제 2">
            <a:extLst>
              <a:ext uri="{FF2B5EF4-FFF2-40B4-BE49-F238E27FC236}">
                <a16:creationId xmlns:a16="http://schemas.microsoft.com/office/drawing/2014/main" id="{A1D4C345-02F4-5F4F-B1F6-3370E11D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637" y="2921000"/>
            <a:ext cx="8386726" cy="99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Ⅲ</a:t>
            </a:r>
            <a:r>
              <a:rPr kumimoji="1" lang="en-US" altLang="ko-KR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. </a:t>
            </a:r>
            <a:r>
              <a:rPr kumimoji="1" lang="ko-KR" altLang="en-US" sz="3200" dirty="0" err="1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앱솔루션</a:t>
            </a:r>
            <a:r>
              <a:rPr kumimoji="1" lang="ko-KR" altLang="en-US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r>
              <a:rPr kumimoji="1" lang="ko-KR" altLang="en-US" sz="3200" dirty="0" err="1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확산전략</a:t>
            </a:r>
            <a:endParaRPr kumimoji="1" lang="en-US" altLang="ko-KR" sz="3200" dirty="0">
              <a:solidFill>
                <a:srgbClr val="FAEFE2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R" sz="3200" dirty="0">
              <a:solidFill>
                <a:srgbClr val="FAEFE2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77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AA8EA7F4-277F-8C45-A810-C437A026DAE2}"/>
              </a:ext>
            </a:extLst>
          </p:cNvPr>
          <p:cNvSpPr/>
          <p:nvPr/>
        </p:nvSpPr>
        <p:spPr>
          <a:xfrm>
            <a:off x="682488" y="593495"/>
            <a:ext cx="10827024" cy="2004710"/>
          </a:xfrm>
          <a:prstGeom prst="roundRect">
            <a:avLst>
              <a:gd name="adj" fmla="val 8734"/>
            </a:avLst>
          </a:prstGeom>
          <a:solidFill>
            <a:srgbClr val="EF695C">
              <a:alpha val="6431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 algn="ctr"/>
            <a:endParaRPr kumimoji="1" lang="ko-Kore-KR" altLang="en-US" sz="22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765BC9-564F-DA4F-8FFA-1B782581B6AC}"/>
              </a:ext>
            </a:extLst>
          </p:cNvPr>
          <p:cNvGrpSpPr/>
          <p:nvPr/>
        </p:nvGrpSpPr>
        <p:grpSpPr>
          <a:xfrm>
            <a:off x="5245963" y="885828"/>
            <a:ext cx="1700073" cy="767962"/>
            <a:chOff x="4073227" y="4062800"/>
            <a:chExt cx="4022999" cy="181728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EEBDC7-CC4B-8447-B457-AAA3913BA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946" y="4062800"/>
              <a:ext cx="1817280" cy="1817280"/>
            </a:xfrm>
            <a:prstGeom prst="rect">
              <a:avLst/>
            </a:prstGeom>
          </p:spPr>
        </p:pic>
        <p:pic>
          <p:nvPicPr>
            <p:cNvPr id="13" name="그림 12" descr="텍스트, 풀볼이(가) 표시된 사진&#10;&#10;자동 생성된 설명">
              <a:extLst>
                <a:ext uri="{FF2B5EF4-FFF2-40B4-BE49-F238E27FC236}">
                  <a16:creationId xmlns:a16="http://schemas.microsoft.com/office/drawing/2014/main" id="{5A635808-79E8-1C47-9AEE-2251821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7360" y="4062800"/>
              <a:ext cx="1817280" cy="181728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ED58E96-8083-AC47-A5E4-CB01C70B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227" y="4062800"/>
              <a:ext cx="1817280" cy="1817280"/>
            </a:xfrm>
            <a:prstGeom prst="rect">
              <a:avLst/>
            </a:prstGeom>
          </p:spPr>
        </p:pic>
      </p:grpSp>
      <p:sp>
        <p:nvSpPr>
          <p:cNvPr id="16" name="텍스트 상자 3">
            <a:extLst>
              <a:ext uri="{FF2B5EF4-FFF2-40B4-BE49-F238E27FC236}">
                <a16:creationId xmlns:a16="http://schemas.microsoft.com/office/drawing/2014/main" id="{9158E44E-CFF0-0E43-A0CC-51D938A34549}"/>
              </a:ext>
            </a:extLst>
          </p:cNvPr>
          <p:cNvSpPr txBox="1"/>
          <p:nvPr/>
        </p:nvSpPr>
        <p:spPr>
          <a:xfrm>
            <a:off x="578369" y="1711537"/>
            <a:ext cx="10931143" cy="61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환경 보호 하고 싶지만</a:t>
            </a:r>
            <a:r>
              <a:rPr kumimoji="1" lang="en-US" altLang="ko-KR" sz="2800" dirty="0">
                <a:solidFill>
                  <a:schemeClr val="bg1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,</a:t>
            </a:r>
            <a:r>
              <a:rPr kumimoji="1" lang="ko-KR" altLang="en-US" sz="2800" dirty="0">
                <a:solidFill>
                  <a:schemeClr val="bg1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그린 워싱에 배신감을 느끼는 </a:t>
            </a:r>
            <a:r>
              <a:rPr kumimoji="1" lang="en-US" altLang="ko-KR" sz="2800" dirty="0">
                <a:solidFill>
                  <a:schemeClr val="bg1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MZ</a:t>
            </a:r>
            <a:r>
              <a:rPr kumimoji="1" lang="ko-KR" altLang="en-US" sz="2800" dirty="0">
                <a:solidFill>
                  <a:schemeClr val="bg1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세대</a:t>
            </a:r>
            <a:endParaRPr kumimoji="1" lang="en-US" altLang="ko-KR" sz="2800" dirty="0">
              <a:solidFill>
                <a:schemeClr val="bg1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4428372-875D-6B4E-AF9D-43B400F0894C}"/>
              </a:ext>
            </a:extLst>
          </p:cNvPr>
          <p:cNvSpPr/>
          <p:nvPr/>
        </p:nvSpPr>
        <p:spPr>
          <a:xfrm>
            <a:off x="6946036" y="3734175"/>
            <a:ext cx="3953087" cy="2523187"/>
          </a:xfrm>
          <a:prstGeom prst="ellipse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200" spc="-150" dirty="0" err="1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지속가능한</a:t>
            </a:r>
            <a:r>
              <a:rPr kumimoji="1" lang="ko-KR" altLang="en-US" sz="2200" spc="-150" dirty="0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습관 형성</a:t>
            </a:r>
            <a:endParaRPr kumimoji="1" lang="en-US" altLang="ko-KR" sz="2200" spc="-150" dirty="0">
              <a:solidFill>
                <a:srgbClr val="988779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/>
            <a:endParaRPr kumimoji="1" lang="en-US" altLang="ko-KR" sz="1500" dirty="0">
              <a:solidFill>
                <a:srgbClr val="988779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 err="1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챌린지</a:t>
            </a: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아카이브 기능을 통해 환경 친화적 라이프스타일 구축</a:t>
            </a:r>
            <a:endParaRPr kumimoji="1" lang="ko-Kore-KR" altLang="en-US" dirty="0">
              <a:solidFill>
                <a:srgbClr val="988779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EFBA35-0CF3-6B4E-9E34-5C620FCD72F1}"/>
              </a:ext>
            </a:extLst>
          </p:cNvPr>
          <p:cNvSpPr/>
          <p:nvPr/>
        </p:nvSpPr>
        <p:spPr>
          <a:xfrm>
            <a:off x="1359897" y="3734175"/>
            <a:ext cx="3953087" cy="2523187"/>
          </a:xfrm>
          <a:prstGeom prst="ellipse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200" dirty="0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구매 대신 실천으로</a:t>
            </a:r>
            <a:endParaRPr kumimoji="1" lang="en-US" altLang="ko-KR" sz="2200" dirty="0">
              <a:solidFill>
                <a:srgbClr val="988779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/>
            <a:endParaRPr kumimoji="1" lang="en-US" altLang="ko-KR" sz="1500" dirty="0">
              <a:solidFill>
                <a:srgbClr val="988779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다양한 </a:t>
            </a:r>
            <a:r>
              <a:rPr kumimoji="1" lang="ko-KR" altLang="en-US" dirty="0" err="1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챌린지</a:t>
            </a: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제안을 통해 개별화된 환경 보호 실천을 도움</a:t>
            </a:r>
            <a:endParaRPr kumimoji="1" lang="ko-Kore-KR" altLang="en-US" dirty="0">
              <a:solidFill>
                <a:srgbClr val="988779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24" name="텍스트 상자 3">
            <a:extLst>
              <a:ext uri="{FF2B5EF4-FFF2-40B4-BE49-F238E27FC236}">
                <a16:creationId xmlns:a16="http://schemas.microsoft.com/office/drawing/2014/main" id="{F599F4D3-0EA0-3E4D-A4D8-E77DFAFD8139}"/>
              </a:ext>
            </a:extLst>
          </p:cNvPr>
          <p:cNvSpPr txBox="1"/>
          <p:nvPr/>
        </p:nvSpPr>
        <p:spPr>
          <a:xfrm>
            <a:off x="630429" y="2884334"/>
            <a:ext cx="10931143" cy="543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solidFill>
                  <a:srgbClr val="483516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고객가치제안</a:t>
            </a:r>
            <a:endParaRPr kumimoji="1" lang="en-US" altLang="ko-KR" sz="2400" dirty="0">
              <a:solidFill>
                <a:srgbClr val="483516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cxnSp>
        <p:nvCxnSpPr>
          <p:cNvPr id="5" name="꺾인 연결선[E] 4">
            <a:extLst>
              <a:ext uri="{FF2B5EF4-FFF2-40B4-BE49-F238E27FC236}">
                <a16:creationId xmlns:a16="http://schemas.microsoft.com/office/drawing/2014/main" id="{C0DB5461-F938-F148-95ED-3FC14D17BCE5}"/>
              </a:ext>
            </a:extLst>
          </p:cNvPr>
          <p:cNvCxnSpPr>
            <a:cxnSpLocks/>
            <a:stCxn id="23" idx="0"/>
          </p:cNvCxnSpPr>
          <p:nvPr/>
        </p:nvCxnSpPr>
        <p:spPr>
          <a:xfrm rot="5400000" flipH="1" flipV="1">
            <a:off x="3714638" y="2813240"/>
            <a:ext cx="542739" cy="1299133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DE089560-562C-374B-8CF5-BE23A030A57C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7834685" y="2646280"/>
            <a:ext cx="542738" cy="1633052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814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30A6D2B8-3DD8-6E43-90C0-470183087AE6}"/>
              </a:ext>
            </a:extLst>
          </p:cNvPr>
          <p:cNvSpPr/>
          <p:nvPr/>
        </p:nvSpPr>
        <p:spPr>
          <a:xfrm>
            <a:off x="6981790" y="3709910"/>
            <a:ext cx="3953087" cy="2523187"/>
          </a:xfrm>
          <a:prstGeom prst="ellipse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200" dirty="0" err="1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미닝아웃욕구</a:t>
            </a:r>
            <a:r>
              <a:rPr kumimoji="1" lang="ko-KR" altLang="en-US" sz="2200" dirty="0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충족</a:t>
            </a:r>
            <a:endParaRPr kumimoji="1" lang="en-US" altLang="ko-KR" sz="2200" dirty="0">
              <a:solidFill>
                <a:srgbClr val="988779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/>
            <a:endParaRPr kumimoji="1" lang="en-US" altLang="ko-KR" sz="1500" dirty="0">
              <a:solidFill>
                <a:srgbClr val="988779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ko-KR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14</a:t>
            </a: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일 </a:t>
            </a:r>
            <a:r>
              <a:rPr kumimoji="1" lang="ko-KR" altLang="en-US" dirty="0" err="1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챌린지</a:t>
            </a: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후 </a:t>
            </a:r>
            <a:endParaRPr kumimoji="1" lang="en-US" altLang="ko-KR" dirty="0">
              <a:solidFill>
                <a:srgbClr val="988779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결과를 </a:t>
            </a:r>
            <a:r>
              <a:rPr kumimoji="1" lang="en-US" altLang="ko-KR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SNS</a:t>
            </a: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에 공유할 수 있는 이미지 제공</a:t>
            </a:r>
            <a:endParaRPr kumimoji="1" lang="ko-Kore-KR" altLang="en-US" dirty="0">
              <a:solidFill>
                <a:srgbClr val="988779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C6C0C3-61E2-EC43-B4B1-0AEDDD7F6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526" y="4055880"/>
            <a:ext cx="2067435" cy="1926135"/>
          </a:xfrm>
          <a:prstGeom prst="roundRect">
            <a:avLst>
              <a:gd name="adj" fmla="val 21321"/>
            </a:avLst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A9395CE-73DC-6748-8AE8-A4AC820E7FAF}"/>
              </a:ext>
            </a:extLst>
          </p:cNvPr>
          <p:cNvSpPr/>
          <p:nvPr/>
        </p:nvSpPr>
        <p:spPr>
          <a:xfrm>
            <a:off x="1359896" y="3642968"/>
            <a:ext cx="3953087" cy="2523187"/>
          </a:xfrm>
          <a:prstGeom prst="ellipse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200" dirty="0" err="1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엔터테이닝</a:t>
            </a:r>
            <a:r>
              <a:rPr kumimoji="1" lang="ko-KR" altLang="en-US" sz="2200" dirty="0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</a:t>
            </a:r>
            <a:r>
              <a:rPr kumimoji="1" lang="ko-KR" altLang="en-US" sz="2200" dirty="0" err="1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밸류</a:t>
            </a:r>
            <a:endParaRPr kumimoji="1" lang="en-US" altLang="ko-KR" sz="2200" dirty="0">
              <a:solidFill>
                <a:srgbClr val="988779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/>
            <a:endParaRPr kumimoji="1" lang="en-US" altLang="ko-KR" sz="1500" dirty="0">
              <a:solidFill>
                <a:srgbClr val="988779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ko-KR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70</a:t>
            </a: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자 이상의 소감</a:t>
            </a:r>
            <a:r>
              <a:rPr kumimoji="1" lang="en-US" altLang="ko-KR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,</a:t>
            </a: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인증 사진 이외에 재미있게 인증할 수 있는 방식 마련</a:t>
            </a:r>
            <a:endParaRPr kumimoji="1" lang="ko-Kore-KR" altLang="en-US" dirty="0">
              <a:solidFill>
                <a:srgbClr val="988779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ED0DB00-4A51-8647-8EBC-D0ED61999817}"/>
              </a:ext>
            </a:extLst>
          </p:cNvPr>
          <p:cNvSpPr/>
          <p:nvPr/>
        </p:nvSpPr>
        <p:spPr>
          <a:xfrm>
            <a:off x="6466345" y="1348554"/>
            <a:ext cx="3953087" cy="2523187"/>
          </a:xfrm>
          <a:prstGeom prst="ellipse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200" spc="-150" dirty="0" err="1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지속가능한</a:t>
            </a:r>
            <a:r>
              <a:rPr kumimoji="1" lang="ko-KR" altLang="en-US" sz="2200" spc="-150" dirty="0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습관 형성</a:t>
            </a:r>
            <a:endParaRPr kumimoji="1" lang="en-US" altLang="ko-KR" sz="2200" spc="-150" dirty="0">
              <a:solidFill>
                <a:srgbClr val="988779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/>
            <a:endParaRPr kumimoji="1" lang="en-US" altLang="ko-KR" sz="1500" dirty="0">
              <a:solidFill>
                <a:srgbClr val="988779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 err="1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챌린지</a:t>
            </a: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아카이브 기능을 통해 환경 친화적 라이프스타일 구축</a:t>
            </a:r>
            <a:endParaRPr kumimoji="1" lang="ko-Kore-KR" altLang="en-US" dirty="0">
              <a:solidFill>
                <a:srgbClr val="988779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8B3F95C-2364-D247-89A4-3F15C30FF309}"/>
              </a:ext>
            </a:extLst>
          </p:cNvPr>
          <p:cNvSpPr/>
          <p:nvPr/>
        </p:nvSpPr>
        <p:spPr>
          <a:xfrm>
            <a:off x="1875341" y="1348554"/>
            <a:ext cx="3953087" cy="2523187"/>
          </a:xfrm>
          <a:prstGeom prst="ellipse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200" dirty="0">
                <a:solidFill>
                  <a:srgbClr val="988779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구매 대신 실천으로</a:t>
            </a:r>
            <a:endParaRPr kumimoji="1" lang="en-US" altLang="ko-KR" sz="2200" dirty="0">
              <a:solidFill>
                <a:srgbClr val="988779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/>
            <a:endParaRPr kumimoji="1" lang="en-US" altLang="ko-KR" sz="1500" dirty="0">
              <a:solidFill>
                <a:srgbClr val="988779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다양한 </a:t>
            </a:r>
            <a:r>
              <a:rPr kumimoji="1" lang="ko-KR" altLang="en-US" dirty="0" err="1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챌린지</a:t>
            </a:r>
            <a:r>
              <a:rPr kumimoji="1" lang="ko-KR" altLang="en-US" dirty="0">
                <a:solidFill>
                  <a:srgbClr val="988779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제안을 통해 개별화된 환경 보호 실천을 도움</a:t>
            </a:r>
            <a:endParaRPr kumimoji="1" lang="ko-Kore-KR" altLang="en-US" dirty="0">
              <a:solidFill>
                <a:srgbClr val="988779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104D01CB-9EDD-5341-BF0E-5F53BA68F6E9}"/>
              </a:ext>
            </a:extLst>
          </p:cNvPr>
          <p:cNvSpPr txBox="1"/>
          <p:nvPr/>
        </p:nvSpPr>
        <p:spPr>
          <a:xfrm>
            <a:off x="630429" y="498713"/>
            <a:ext cx="10931143" cy="543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ko-KR" altLang="en-US" sz="2400" dirty="0">
                <a:solidFill>
                  <a:srgbClr val="483516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고객가치제안</a:t>
            </a:r>
            <a:endParaRPr kumimoji="1" lang="en-US" altLang="ko-KR" sz="2400" dirty="0">
              <a:solidFill>
                <a:srgbClr val="483516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D6644F7F-4050-A745-B6DE-286C533FBBCE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4186793" y="470908"/>
            <a:ext cx="542739" cy="121255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DFEDF2AC-966B-D14E-B05D-8C25DF3AA89D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7513857" y="419521"/>
            <a:ext cx="542738" cy="1315327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0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DF06828-6C63-724E-92E9-66B62C87CAD5}"/>
              </a:ext>
            </a:extLst>
          </p:cNvPr>
          <p:cNvSpPr/>
          <p:nvPr/>
        </p:nvSpPr>
        <p:spPr>
          <a:xfrm>
            <a:off x="7820525" y="547013"/>
            <a:ext cx="4172029" cy="2983587"/>
          </a:xfrm>
          <a:prstGeom prst="roundRect">
            <a:avLst>
              <a:gd name="adj" fmla="val 7714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r>
              <a:rPr kumimoji="1" lang="ko-KR" altLang="en-US" sz="11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7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고객 세분화 </a:t>
            </a:r>
            <a:r>
              <a:rPr kumimoji="1" lang="en-US" altLang="ko-KR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-</a:t>
            </a:r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유저</a:t>
            </a:r>
            <a:endParaRPr kumimoji="1" lang="en-US" altLang="ko-Kore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/>
            <a:endParaRPr kumimoji="1" lang="en-US" altLang="ko-Kore-KR" sz="14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환경 보호 하고 싶지만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그린 워싱에 배신감 느끼는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MZ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세대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kumimoji="1" lang="en-US" altLang="ko-Kore-KR" sz="22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5050ADB-8370-AF47-93EC-B0B1CC26D40A}"/>
              </a:ext>
            </a:extLst>
          </p:cNvPr>
          <p:cNvSpPr/>
          <p:nvPr/>
        </p:nvSpPr>
        <p:spPr>
          <a:xfrm>
            <a:off x="7820526" y="3733800"/>
            <a:ext cx="4172030" cy="2553336"/>
          </a:xfrm>
          <a:prstGeom prst="roundRect">
            <a:avLst>
              <a:gd name="adj" fmla="val 7714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r>
              <a:rPr kumimoji="1" lang="ko-KR" altLang="en-US" sz="6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고객 세분화 </a:t>
            </a:r>
            <a:r>
              <a:rPr kumimoji="1" lang="en-US" altLang="ko-KR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-</a:t>
            </a:r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수혜자</a:t>
            </a:r>
            <a:endParaRPr kumimoji="1" lang="en-US" altLang="ko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환경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(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수자원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토양자원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등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)</a:t>
            </a:r>
          </a:p>
          <a:p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유저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–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환경 보호 행동을 통한 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만족감과 자기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효능감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B05E9F1-7903-DB41-B904-3A65949DC428}"/>
              </a:ext>
            </a:extLst>
          </p:cNvPr>
          <p:cNvSpPr/>
          <p:nvPr/>
        </p:nvSpPr>
        <p:spPr>
          <a:xfrm>
            <a:off x="3280801" y="547014"/>
            <a:ext cx="4347220" cy="4177386"/>
          </a:xfrm>
          <a:prstGeom prst="roundRect">
            <a:avLst>
              <a:gd name="adj" fmla="val 7714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6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고객 관계</a:t>
            </a:r>
            <a:endParaRPr kumimoji="1" lang="en-US" altLang="ko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* 고객 획득 </a:t>
            </a:r>
            <a:endParaRPr kumimoji="1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곱빼기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인스타그램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계정 홍보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환경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SNS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페이지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커뮤니티 홍보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사용자 홍보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고객 유지</a:t>
            </a:r>
            <a:endParaRPr kumimoji="1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환경 보호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챌린지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지속적 추가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커뮤니티 기능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편리한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UI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와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UX</a:t>
            </a: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6BEFB0-E451-AE4A-AD31-5A74C5D23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" r="-835" b="63891"/>
          <a:stretch/>
        </p:blipFill>
        <p:spPr>
          <a:xfrm>
            <a:off x="199444" y="4648200"/>
            <a:ext cx="2880641" cy="1662787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F3A5093-A797-C443-8097-21FC3423450D}"/>
              </a:ext>
            </a:extLst>
          </p:cNvPr>
          <p:cNvSpPr/>
          <p:nvPr/>
        </p:nvSpPr>
        <p:spPr>
          <a:xfrm>
            <a:off x="175381" y="547013"/>
            <a:ext cx="2904704" cy="3821787"/>
          </a:xfrm>
          <a:prstGeom prst="roundRect">
            <a:avLst>
              <a:gd name="adj" fmla="val 77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6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가치 제안</a:t>
            </a:r>
            <a:endParaRPr kumimoji="1" lang="en-US" altLang="ko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개별화된 환경보호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실천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챌린지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제공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친환경 라이프스타일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구축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엔터테이닝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밸류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미닝아웃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욕구 충족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3D6E519-0F24-0D41-93EE-453324445CC5}"/>
              </a:ext>
            </a:extLst>
          </p:cNvPr>
          <p:cNvSpPr/>
          <p:nvPr/>
        </p:nvSpPr>
        <p:spPr>
          <a:xfrm>
            <a:off x="3280801" y="4927600"/>
            <a:ext cx="4347220" cy="1359536"/>
          </a:xfrm>
          <a:prstGeom prst="roundRect">
            <a:avLst>
              <a:gd name="adj" fmla="val 7714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6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채널</a:t>
            </a:r>
            <a:endParaRPr kumimoji="1" lang="en-US" altLang="ko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모바일 앱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&amp;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인스타그램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채널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02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506B021-E29E-4541-B376-51204289B39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1118273" cy="6255327"/>
          </a:xfrm>
          <a:prstGeom prst="line">
            <a:avLst/>
          </a:prstGeom>
          <a:ln>
            <a:solidFill>
              <a:srgbClr val="F6E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AA4997-D89C-B442-9DDF-70F117E11E0E}"/>
              </a:ext>
            </a:extLst>
          </p:cNvPr>
          <p:cNvSpPr/>
          <p:nvPr/>
        </p:nvSpPr>
        <p:spPr>
          <a:xfrm>
            <a:off x="3069336" y="2231136"/>
            <a:ext cx="6053328" cy="2359152"/>
          </a:xfrm>
          <a:prstGeom prst="rect">
            <a:avLst/>
          </a:prstGeom>
          <a:solidFill>
            <a:srgbClr val="E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부제 2">
            <a:extLst>
              <a:ext uri="{FF2B5EF4-FFF2-40B4-BE49-F238E27FC236}">
                <a16:creationId xmlns:a16="http://schemas.microsoft.com/office/drawing/2014/main" id="{A1D4C345-02F4-5F4F-B1F6-3370E11D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637" y="3113668"/>
            <a:ext cx="8386726" cy="630664"/>
          </a:xfrm>
        </p:spPr>
        <p:txBody>
          <a:bodyPr>
            <a:normAutofit/>
          </a:bodyPr>
          <a:lstStyle/>
          <a:p>
            <a:r>
              <a:rPr kumimoji="1" lang="en-US" altLang="ko-Kore-KR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Ⅰ</a:t>
            </a:r>
            <a:r>
              <a:rPr kumimoji="1" lang="en-US" altLang="ko-KR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. </a:t>
            </a:r>
            <a:r>
              <a:rPr kumimoji="1" lang="ko-KR" altLang="en-US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우리가 공감한 환경문제</a:t>
            </a:r>
            <a:endParaRPr kumimoji="1" lang="en-US" altLang="ko-KR" sz="3200" dirty="0">
              <a:solidFill>
                <a:srgbClr val="FAEFE2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R" sz="3200" dirty="0">
              <a:solidFill>
                <a:srgbClr val="FAEFE2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R" sz="3200" dirty="0">
              <a:solidFill>
                <a:srgbClr val="FAEFE2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25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DF06828-6C63-724E-92E9-66B62C87CAD5}"/>
              </a:ext>
            </a:extLst>
          </p:cNvPr>
          <p:cNvSpPr/>
          <p:nvPr/>
        </p:nvSpPr>
        <p:spPr>
          <a:xfrm>
            <a:off x="3287357" y="445413"/>
            <a:ext cx="5599778" cy="3069304"/>
          </a:xfrm>
          <a:prstGeom prst="roundRect">
            <a:avLst>
              <a:gd name="adj" fmla="val 7714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r>
              <a:rPr kumimoji="1" lang="ko-KR" altLang="en-US" sz="11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7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주요 활동</a:t>
            </a:r>
            <a:endParaRPr kumimoji="1" lang="en-US" altLang="ko-Kore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/>
            <a:endParaRPr kumimoji="1" lang="en-US" altLang="ko-Kore-KR" sz="1400" dirty="0">
              <a:solidFill>
                <a:srgbClr val="E0C6B3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환경 보호 습관을 만들 수 있는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14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일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챌린지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 </a:t>
            </a:r>
          </a:p>
          <a:p>
            <a:pPr>
              <a:lnSpc>
                <a:spcPct val="12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어플리케이션 제공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빼기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챌린지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아카이빙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및 공유를 통한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커뮤니티 형성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곱빼기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인스타그램을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통한 캠페인 진행 등</a:t>
            </a:r>
            <a:endParaRPr kumimoji="1"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endParaRPr kumimoji="1" lang="en-US" altLang="ko-Kore-KR" sz="22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5050ADB-8370-AF47-93EC-B0B1CC26D40A}"/>
              </a:ext>
            </a:extLst>
          </p:cNvPr>
          <p:cNvSpPr/>
          <p:nvPr/>
        </p:nvSpPr>
        <p:spPr>
          <a:xfrm>
            <a:off x="3287357" y="3731284"/>
            <a:ext cx="5599779" cy="2454252"/>
          </a:xfrm>
          <a:prstGeom prst="roundRect">
            <a:avLst>
              <a:gd name="adj" fmla="val 7714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r>
              <a:rPr kumimoji="1" lang="ko-KR" altLang="en-US" sz="6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r>
              <a:rPr kumimoji="1" lang="ko-KR" altLang="en-US" sz="2200" dirty="0" err="1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핵심자원</a:t>
            </a:r>
            <a:endParaRPr kumimoji="1" lang="en-US" altLang="ko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물적 자원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(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사무실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개발 소프트웨어 등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)</a:t>
            </a:r>
          </a:p>
          <a:p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인적 자원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(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개발인력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기획 및 홍보 인력 등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)</a:t>
            </a:r>
          </a:p>
          <a:p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재무 자원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(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저작권료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광고비 등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)</a:t>
            </a:r>
          </a:p>
          <a:p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B05E9F1-7903-DB41-B904-3A65949DC428}"/>
              </a:ext>
            </a:extLst>
          </p:cNvPr>
          <p:cNvSpPr/>
          <p:nvPr/>
        </p:nvSpPr>
        <p:spPr>
          <a:xfrm>
            <a:off x="175381" y="445413"/>
            <a:ext cx="2904704" cy="5740123"/>
          </a:xfrm>
          <a:prstGeom prst="roundRect">
            <a:avLst>
              <a:gd name="adj" fmla="val 7714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6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r>
              <a:rPr kumimoji="1" lang="ko-KR" altLang="en-US" sz="2200" dirty="0" err="1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핵심파트너</a:t>
            </a:r>
            <a:endParaRPr kumimoji="1" lang="en-US" altLang="ko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MZ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세대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라이프스타일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리서치 기업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/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연구소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대학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중고등학교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환경부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F3A5093-A797-C443-8097-21FC3423450D}"/>
              </a:ext>
            </a:extLst>
          </p:cNvPr>
          <p:cNvSpPr/>
          <p:nvPr/>
        </p:nvSpPr>
        <p:spPr>
          <a:xfrm>
            <a:off x="9102813" y="445413"/>
            <a:ext cx="2904704" cy="5740123"/>
          </a:xfrm>
          <a:prstGeom prst="roundRect">
            <a:avLst>
              <a:gd name="adj" fmla="val 77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60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20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가치 제안</a:t>
            </a:r>
            <a:endParaRPr kumimoji="1" lang="en-US" altLang="ko-KR" sz="220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개별화된 환경보호 </a:t>
            </a: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실천 챌린지 제공</a:t>
            </a: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친환경 라이프스타일 </a:t>
            </a: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  구축</a:t>
            </a: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엔터테이닝 밸류</a:t>
            </a: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* 미닝아웃 욕구 충족</a:t>
            </a: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304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5050ADB-8370-AF47-93EC-B0B1CC26D40A}"/>
              </a:ext>
            </a:extLst>
          </p:cNvPr>
          <p:cNvSpPr/>
          <p:nvPr/>
        </p:nvSpPr>
        <p:spPr>
          <a:xfrm>
            <a:off x="343822" y="355600"/>
            <a:ext cx="3686311" cy="6223545"/>
          </a:xfrm>
          <a:prstGeom prst="roundRect">
            <a:avLst>
              <a:gd name="adj" fmla="val 5900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6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비용 구조</a:t>
            </a:r>
            <a:endParaRPr kumimoji="1" lang="en-US" altLang="ko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챌린지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성공 시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리워드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비용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인건비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광고비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저작권 관련 비용 등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CE20879-D643-2C47-B2A4-004A102C3844}"/>
              </a:ext>
            </a:extLst>
          </p:cNvPr>
          <p:cNvSpPr/>
          <p:nvPr/>
        </p:nvSpPr>
        <p:spPr>
          <a:xfrm>
            <a:off x="4272355" y="355600"/>
            <a:ext cx="3686311" cy="6223545"/>
          </a:xfrm>
          <a:prstGeom prst="roundRect">
            <a:avLst>
              <a:gd name="adj" fmla="val 5900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6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임팩트 측정 지표</a:t>
            </a:r>
            <a:endParaRPr kumimoji="1" lang="en-US" altLang="ko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챌린지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누적 달성 횟수와 그를 바탕으로 추정한 자원 사용 감소 수치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8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일차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14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일차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리플렉션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결과를 통한 습관 형성 및 만족도 점검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SNS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공유 수 및 게시물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도달률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7A8B1E4-9E36-3544-8CB1-9F14A323E72B}"/>
              </a:ext>
            </a:extLst>
          </p:cNvPr>
          <p:cNvSpPr/>
          <p:nvPr/>
        </p:nvSpPr>
        <p:spPr>
          <a:xfrm>
            <a:off x="8183955" y="355600"/>
            <a:ext cx="3686311" cy="6223545"/>
          </a:xfrm>
          <a:prstGeom prst="roundRect">
            <a:avLst>
              <a:gd name="adj" fmla="val 5900"/>
            </a:avLst>
          </a:prstGeom>
          <a:solidFill>
            <a:srgbClr val="FAEFE2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6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</a:t>
            </a:r>
            <a:endParaRPr kumimoji="1" lang="en-US" altLang="ko-KR" sz="6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2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 수익 흐름</a:t>
            </a:r>
            <a:endParaRPr kumimoji="1" lang="en-US" altLang="ko-KR" sz="22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정부 지원사업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인앱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광고료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  <a:p>
            <a:pPr>
              <a:lnSpc>
                <a:spcPct val="120000"/>
              </a:lnSpc>
            </a:pPr>
            <a:endParaRPr kumimoji="1" lang="en-US" altLang="ko-Kore-KR" sz="2000" dirty="0">
              <a:solidFill>
                <a:schemeClr val="tx1">
                  <a:lumMod val="75000"/>
                  <a:lumOff val="25000"/>
                </a:schemeClr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E6C21F-8CF1-A84F-A9B2-0CCCF4DF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698" y="6356350"/>
            <a:ext cx="960896" cy="2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66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16">
            <a:extLst>
              <a:ext uri="{FF2B5EF4-FFF2-40B4-BE49-F238E27FC236}">
                <a16:creationId xmlns:a16="http://schemas.microsoft.com/office/drawing/2014/main" id="{5C379922-11F2-2F43-A196-7023DBCF6E64}"/>
              </a:ext>
            </a:extLst>
          </p:cNvPr>
          <p:cNvSpPr txBox="1">
            <a:spLocks/>
          </p:cNvSpPr>
          <p:nvPr/>
        </p:nvSpPr>
        <p:spPr>
          <a:xfrm>
            <a:off x="4092285" y="815416"/>
            <a:ext cx="3762337" cy="628377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spc="-229">
                <a:solidFill>
                  <a:srgbClr val="FFFFFF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디지털마케</a:t>
            </a:r>
            <a:r>
              <a:rPr lang="ko-KR" altLang="en-US" sz="4000" spc="-225">
                <a:solidFill>
                  <a:srgbClr val="FFFFFF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팅</a:t>
            </a:r>
            <a:r>
              <a:rPr lang="ko-KR" altLang="en-US" sz="4000" spc="-10">
                <a:solidFill>
                  <a:srgbClr val="FFFFFF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</a:t>
            </a:r>
            <a:r>
              <a:rPr lang="ko-KR" altLang="en-US" sz="4000" spc="-229">
                <a:solidFill>
                  <a:srgbClr val="FFFFFF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결과</a:t>
            </a:r>
            <a:endParaRPr lang="ko-KR" altLang="en-US" sz="4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94AC39B-A4D6-FB44-9EFB-E5C81DF874FC}"/>
              </a:ext>
            </a:extLst>
          </p:cNvPr>
          <p:cNvGrpSpPr/>
          <p:nvPr/>
        </p:nvGrpSpPr>
        <p:grpSpPr>
          <a:xfrm>
            <a:off x="6781516" y="2148972"/>
            <a:ext cx="4829956" cy="4283481"/>
            <a:chOff x="635172" y="2173565"/>
            <a:chExt cx="7302577" cy="2899886"/>
          </a:xfrm>
        </p:grpSpPr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2F9FFBBC-50D5-E148-A73D-5DA8B6B9940E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solidFill>
              <a:srgbClr val="FAEFE2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9">
              <a:extLst>
                <a:ext uri="{FF2B5EF4-FFF2-40B4-BE49-F238E27FC236}">
                  <a16:creationId xmlns:a16="http://schemas.microsoft.com/office/drawing/2014/main" id="{22DA088F-D3F7-834E-9F58-557E981744E6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ln w="12700">
              <a:solidFill>
                <a:srgbClr val="EEE3D7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9B1A2519-399C-2143-B15A-18E280B75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553"/>
          <a:stretch/>
        </p:blipFill>
        <p:spPr>
          <a:xfrm>
            <a:off x="669187" y="2175935"/>
            <a:ext cx="5777213" cy="4256519"/>
          </a:xfrm>
          <a:prstGeom prst="roundRect">
            <a:avLst>
              <a:gd name="adj" fmla="val 785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54" name="object 13">
            <a:extLst>
              <a:ext uri="{FF2B5EF4-FFF2-40B4-BE49-F238E27FC236}">
                <a16:creationId xmlns:a16="http://schemas.microsoft.com/office/drawing/2014/main" id="{CC370A38-8432-CB4C-B9F8-16C3EF9BC9D0}"/>
              </a:ext>
            </a:extLst>
          </p:cNvPr>
          <p:cNvGrpSpPr/>
          <p:nvPr/>
        </p:nvGrpSpPr>
        <p:grpSpPr>
          <a:xfrm>
            <a:off x="681019" y="478430"/>
            <a:ext cx="10930255" cy="1237488"/>
            <a:chOff x="658368" y="566927"/>
            <a:chExt cx="10930255" cy="2109470"/>
          </a:xfrm>
        </p:grpSpPr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7BC4E4B8-EFC2-434D-A64E-8CAF6FA1783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368" y="566927"/>
              <a:ext cx="10930128" cy="2109216"/>
            </a:xfrm>
            <a:prstGeom prst="rect">
              <a:avLst/>
            </a:prstGeom>
          </p:spPr>
        </p:pic>
        <p:sp>
          <p:nvSpPr>
            <p:cNvPr id="56" name="object 15">
              <a:extLst>
                <a:ext uri="{FF2B5EF4-FFF2-40B4-BE49-F238E27FC236}">
                  <a16:creationId xmlns:a16="http://schemas.microsoft.com/office/drawing/2014/main" id="{6D74BAD1-9FE2-964E-8C8C-EBBBDA6A8FC8}"/>
                </a:ext>
              </a:extLst>
            </p:cNvPr>
            <p:cNvSpPr/>
            <p:nvPr/>
          </p:nvSpPr>
          <p:spPr>
            <a:xfrm>
              <a:off x="682487" y="593495"/>
              <a:ext cx="10827385" cy="2005330"/>
            </a:xfrm>
            <a:custGeom>
              <a:avLst/>
              <a:gdLst/>
              <a:ahLst/>
              <a:cxnLst/>
              <a:rect l="l" t="t" r="r" b="b"/>
              <a:pathLst>
                <a:path w="10827385" h="2005330">
                  <a:moveTo>
                    <a:pt x="10651936" y="0"/>
                  </a:moveTo>
                  <a:lnTo>
                    <a:pt x="175086" y="0"/>
                  </a:lnTo>
                  <a:lnTo>
                    <a:pt x="128541" y="6254"/>
                  </a:lnTo>
                  <a:lnTo>
                    <a:pt x="86717" y="23904"/>
                  </a:lnTo>
                  <a:lnTo>
                    <a:pt x="51281" y="51281"/>
                  </a:lnTo>
                  <a:lnTo>
                    <a:pt x="23904" y="86717"/>
                  </a:lnTo>
                  <a:lnTo>
                    <a:pt x="6254" y="128542"/>
                  </a:lnTo>
                  <a:lnTo>
                    <a:pt x="0" y="175087"/>
                  </a:lnTo>
                  <a:lnTo>
                    <a:pt x="0" y="1829622"/>
                  </a:lnTo>
                  <a:lnTo>
                    <a:pt x="6254" y="1876168"/>
                  </a:lnTo>
                  <a:lnTo>
                    <a:pt x="23904" y="1917992"/>
                  </a:lnTo>
                  <a:lnTo>
                    <a:pt x="51281" y="1953428"/>
                  </a:lnTo>
                  <a:lnTo>
                    <a:pt x="86717" y="1980805"/>
                  </a:lnTo>
                  <a:lnTo>
                    <a:pt x="128541" y="1998455"/>
                  </a:lnTo>
                  <a:lnTo>
                    <a:pt x="175086" y="2004710"/>
                  </a:lnTo>
                  <a:lnTo>
                    <a:pt x="10651936" y="2004710"/>
                  </a:lnTo>
                  <a:lnTo>
                    <a:pt x="10698481" y="1998455"/>
                  </a:lnTo>
                  <a:lnTo>
                    <a:pt x="10740306" y="1980805"/>
                  </a:lnTo>
                  <a:lnTo>
                    <a:pt x="10775741" y="1953428"/>
                  </a:lnTo>
                  <a:lnTo>
                    <a:pt x="10803118" y="1917992"/>
                  </a:lnTo>
                  <a:lnTo>
                    <a:pt x="10820768" y="1876168"/>
                  </a:lnTo>
                  <a:lnTo>
                    <a:pt x="10827022" y="1829622"/>
                  </a:lnTo>
                  <a:lnTo>
                    <a:pt x="10827022" y="175087"/>
                  </a:lnTo>
                  <a:lnTo>
                    <a:pt x="10820768" y="128542"/>
                  </a:lnTo>
                  <a:lnTo>
                    <a:pt x="10803118" y="86717"/>
                  </a:lnTo>
                  <a:lnTo>
                    <a:pt x="10775741" y="51281"/>
                  </a:lnTo>
                  <a:lnTo>
                    <a:pt x="10740306" y="23904"/>
                  </a:lnTo>
                  <a:lnTo>
                    <a:pt x="10698481" y="6254"/>
                  </a:lnTo>
                  <a:lnTo>
                    <a:pt x="10651936" y="0"/>
                  </a:lnTo>
                  <a:close/>
                </a:path>
              </a:pathLst>
            </a:custGeom>
            <a:solidFill>
              <a:srgbClr val="EF695C">
                <a:alpha val="6430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object 16">
            <a:extLst>
              <a:ext uri="{FF2B5EF4-FFF2-40B4-BE49-F238E27FC236}">
                <a16:creationId xmlns:a16="http://schemas.microsoft.com/office/drawing/2014/main" id="{C30C1BDC-B0BD-3143-913E-08CD12D7172E}"/>
              </a:ext>
            </a:extLst>
          </p:cNvPr>
          <p:cNvSpPr txBox="1">
            <a:spLocks/>
          </p:cNvSpPr>
          <p:nvPr/>
        </p:nvSpPr>
        <p:spPr>
          <a:xfrm>
            <a:off x="4237661" y="765072"/>
            <a:ext cx="376233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FAEFE2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algn="dist" latinLnBrk="0">
              <a:spcBef>
                <a:spcPts val="100"/>
              </a:spcBef>
            </a:pPr>
            <a:r>
              <a:rPr lang="ko-KR" altLang="en-US" sz="4000" kern="0" spc="-229" dirty="0">
                <a:solidFill>
                  <a:srgbClr val="FFFFFF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디지털마케</a:t>
            </a:r>
            <a:r>
              <a:rPr lang="ko-KR" altLang="en-US" sz="4000" kern="0" spc="-225" dirty="0">
                <a:solidFill>
                  <a:srgbClr val="FFFFFF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팅</a:t>
            </a:r>
            <a:r>
              <a:rPr lang="ko-KR" altLang="en-US" sz="4000" kern="0" spc="-10" dirty="0">
                <a:solidFill>
                  <a:srgbClr val="FFFFFF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</a:t>
            </a:r>
            <a:r>
              <a:rPr lang="ko-KR" altLang="en-US" sz="4000" kern="0" spc="-229" dirty="0">
                <a:solidFill>
                  <a:srgbClr val="FFFFFF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결과</a:t>
            </a:r>
            <a:endParaRPr lang="ko-KR" altLang="en-US" sz="4000" kern="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D652FD-2DAD-D846-8546-D4CE1C94F944}"/>
              </a:ext>
            </a:extLst>
          </p:cNvPr>
          <p:cNvSpPr txBox="1"/>
          <p:nvPr/>
        </p:nvSpPr>
        <p:spPr>
          <a:xfrm>
            <a:off x="6953110" y="2573103"/>
            <a:ext cx="4950606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진행 플랫폼</a:t>
            </a:r>
            <a:r>
              <a:rPr lang="en-US" altLang="ko-KR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:</a:t>
            </a:r>
            <a:r>
              <a:rPr lang="en-US" altLang="ko-KR" sz="3200" dirty="0">
                <a:latin typeface="YDIYGO310" panose="02030504000101010101" pitchFamily="18" charset="-127"/>
                <a:ea typeface="YDIYGO310" panose="02030504000101010101" pitchFamily="18" charset="-127"/>
              </a:rPr>
              <a:t>  </a:t>
            </a:r>
            <a:r>
              <a:rPr lang="ko-KR" altLang="en-US" sz="2400" dirty="0">
                <a:latin typeface="YDIYGO310" panose="02030504000101010101" pitchFamily="18" charset="-127"/>
                <a:ea typeface="YDIYGO310" panose="02030504000101010101" pitchFamily="18" charset="-127"/>
              </a:rPr>
              <a:t>인스타그램</a:t>
            </a:r>
            <a:endParaRPr lang="en-US" altLang="ko-KR" sz="24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endParaRPr lang="en-US" altLang="ko-KR" sz="28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ko-KR" altLang="en-US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목표</a:t>
            </a:r>
            <a:r>
              <a:rPr lang="en-US" altLang="ko-KR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: </a:t>
            </a:r>
            <a:r>
              <a:rPr lang="en-US" altLang="ko-KR" sz="2800" dirty="0"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r>
              <a:rPr lang="ko-KR" altLang="en-US" sz="2400" dirty="0">
                <a:latin typeface="YDIYGO310" panose="02030504000101010101" pitchFamily="18" charset="-127"/>
                <a:ea typeface="YDIYGO310" panose="02030504000101010101" pitchFamily="18" charset="-127"/>
              </a:rPr>
              <a:t>프로필 방문</a:t>
            </a:r>
            <a:endParaRPr lang="en-US" altLang="ko-KR" sz="24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endParaRPr lang="en-US" altLang="ko-KR" sz="28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ko-KR" altLang="en-US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진행 기간</a:t>
            </a:r>
            <a:r>
              <a:rPr lang="en-US" altLang="ko-KR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:  </a:t>
            </a:r>
            <a:r>
              <a:rPr lang="en-US" altLang="ko-KR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1/10-1/11, 1/14-1/19</a:t>
            </a:r>
          </a:p>
          <a:p>
            <a:r>
              <a:rPr lang="en-US" altLang="ko-KR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                     (</a:t>
            </a:r>
            <a:r>
              <a:rPr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총 </a:t>
            </a:r>
            <a:r>
              <a:rPr lang="en-US" altLang="ko-KR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168</a:t>
            </a:r>
            <a:r>
              <a:rPr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시간</a:t>
            </a:r>
            <a:r>
              <a:rPr lang="en-US" altLang="ko-KR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)</a:t>
            </a:r>
          </a:p>
          <a:p>
            <a:endParaRPr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ko-KR" altLang="en-US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총 지출</a:t>
            </a:r>
            <a:r>
              <a:rPr lang="en-US" altLang="ko-KR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en-US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예산</a:t>
            </a:r>
            <a:r>
              <a:rPr lang="en-US" altLang="ko-KR" sz="2800" dirty="0">
                <a:latin typeface="YDIYGO330" panose="02030504000101010101" pitchFamily="18" charset="-127"/>
                <a:ea typeface="YDIYGO330" panose="02030504000101010101" pitchFamily="18" charset="-127"/>
              </a:rPr>
              <a:t>:  </a:t>
            </a:r>
            <a:r>
              <a:rPr lang="en-US" altLang="ko-KR" sz="2400" dirty="0">
                <a:latin typeface="YDIYGO310" panose="02030504000101010101" pitchFamily="18" charset="-127"/>
                <a:ea typeface="YDIYGO310" panose="02030504000101010101" pitchFamily="18" charset="-127"/>
              </a:rPr>
              <a:t>10</a:t>
            </a:r>
            <a:r>
              <a:rPr lang="ko-KR" altLang="en-US" sz="2400" dirty="0">
                <a:latin typeface="YDIYGO310" panose="02030504000101010101" pitchFamily="18" charset="-127"/>
                <a:ea typeface="YDIYGO310" panose="02030504000101010101" pitchFamily="18" charset="-127"/>
              </a:rPr>
              <a:t>만원 </a:t>
            </a:r>
            <a:endParaRPr lang="en-US" altLang="ko-KR" sz="24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en-US" altLang="ko-KR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		        (VAT </a:t>
            </a:r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포함 </a:t>
            </a:r>
            <a:r>
              <a:rPr lang="en-US" altLang="ko-KR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11</a:t>
            </a:r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만원</a:t>
            </a:r>
            <a:r>
              <a:rPr lang="en-US" altLang="ko-KR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)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E128C64-5B2C-1447-93FC-59BF41364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519" y="2665483"/>
            <a:ext cx="463253" cy="4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94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ACAA51-EC1E-844A-B187-7F4C51BC8E78}"/>
              </a:ext>
            </a:extLst>
          </p:cNvPr>
          <p:cNvGrpSpPr/>
          <p:nvPr/>
        </p:nvGrpSpPr>
        <p:grpSpPr>
          <a:xfrm>
            <a:off x="4469079" y="3615364"/>
            <a:ext cx="3477468" cy="2633933"/>
            <a:chOff x="635172" y="2173565"/>
            <a:chExt cx="7302577" cy="2899886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62B67A82-33CD-3B45-A375-E7D8D1C23842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solidFill>
              <a:srgbClr val="FAEFE2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49C8A3A7-1B72-1C44-829B-0DC58D178BDF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ln w="12700">
              <a:solidFill>
                <a:srgbClr val="EEE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EF6527-90CB-BD43-B15A-3AE282E0200E}"/>
              </a:ext>
            </a:extLst>
          </p:cNvPr>
          <p:cNvGrpSpPr/>
          <p:nvPr/>
        </p:nvGrpSpPr>
        <p:grpSpPr>
          <a:xfrm>
            <a:off x="4469079" y="625364"/>
            <a:ext cx="3477468" cy="2633933"/>
            <a:chOff x="635172" y="2173565"/>
            <a:chExt cx="7302577" cy="2899886"/>
          </a:xfrm>
        </p:grpSpPr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1FBFF617-F7E5-494D-8D17-E96CD4EE6F9A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solidFill>
              <a:srgbClr val="FAEFE2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11217428-A33A-574F-8CA0-45215067929E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ln w="12700">
              <a:solidFill>
                <a:srgbClr val="EEE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FD2FDC-EA86-B247-8B04-A9801FA3E761}"/>
              </a:ext>
            </a:extLst>
          </p:cNvPr>
          <p:cNvGrpSpPr/>
          <p:nvPr/>
        </p:nvGrpSpPr>
        <p:grpSpPr>
          <a:xfrm>
            <a:off x="8363970" y="625364"/>
            <a:ext cx="3477468" cy="2633933"/>
            <a:chOff x="635172" y="2173565"/>
            <a:chExt cx="7302577" cy="2899886"/>
          </a:xfrm>
        </p:grpSpPr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29287ACF-82C2-3049-AB5C-558944BEEC9D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solidFill>
              <a:srgbClr val="FAEFE2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D08BF245-E88C-A148-86BC-C19FB8D2EB16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ln w="12700">
              <a:solidFill>
                <a:srgbClr val="EEE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A38A9E-FC85-1447-9562-8B36DCD829B6}"/>
              </a:ext>
            </a:extLst>
          </p:cNvPr>
          <p:cNvGrpSpPr/>
          <p:nvPr/>
        </p:nvGrpSpPr>
        <p:grpSpPr>
          <a:xfrm>
            <a:off x="8363969" y="3593657"/>
            <a:ext cx="3477468" cy="2633933"/>
            <a:chOff x="635172" y="2173565"/>
            <a:chExt cx="7302577" cy="2899886"/>
          </a:xfrm>
        </p:grpSpPr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2C62858C-19AC-DC47-BE4C-FCE130333D1D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solidFill>
              <a:srgbClr val="FAEFE2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F2A443D6-BF4E-CF45-81EF-7C5E9BB8F568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prstGeom prst="roundRect">
              <a:avLst/>
            </a:prstGeom>
            <a:ln w="12700">
              <a:solidFill>
                <a:srgbClr val="EEE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0">
            <a:extLst>
              <a:ext uri="{FF2B5EF4-FFF2-40B4-BE49-F238E27FC236}">
                <a16:creationId xmlns:a16="http://schemas.microsoft.com/office/drawing/2014/main" id="{7F45E843-F3C1-544E-9FD8-F4038E2E85A8}"/>
              </a:ext>
            </a:extLst>
          </p:cNvPr>
          <p:cNvSpPr/>
          <p:nvPr/>
        </p:nvSpPr>
        <p:spPr>
          <a:xfrm>
            <a:off x="4666467" y="2250349"/>
            <a:ext cx="3082530" cy="635856"/>
          </a:xfrm>
          <a:custGeom>
            <a:avLst/>
            <a:gdLst/>
            <a:ahLst/>
            <a:cxnLst/>
            <a:rect l="l" t="t" r="r" b="b"/>
            <a:pathLst>
              <a:path w="6031230" h="887729">
                <a:moveTo>
                  <a:pt x="4500765" y="0"/>
                </a:moveTo>
                <a:lnTo>
                  <a:pt x="187032" y="0"/>
                </a:lnTo>
                <a:lnTo>
                  <a:pt x="0" y="278104"/>
                </a:lnTo>
                <a:lnTo>
                  <a:pt x="4313745" y="278104"/>
                </a:lnTo>
                <a:lnTo>
                  <a:pt x="4500765" y="0"/>
                </a:lnTo>
                <a:close/>
              </a:path>
              <a:path w="6031230" h="887729">
                <a:moveTo>
                  <a:pt x="6030684" y="609600"/>
                </a:moveTo>
                <a:lnTo>
                  <a:pt x="187032" y="609600"/>
                </a:lnTo>
                <a:lnTo>
                  <a:pt x="0" y="887704"/>
                </a:lnTo>
                <a:lnTo>
                  <a:pt x="5843663" y="887704"/>
                </a:lnTo>
                <a:lnTo>
                  <a:pt x="6030684" y="609600"/>
                </a:lnTo>
                <a:close/>
              </a:path>
            </a:pathLst>
          </a:custGeom>
          <a:solidFill>
            <a:srgbClr val="FFE1C8">
              <a:alpha val="6901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44E485-91FC-334C-9F40-974257D17A09}"/>
              </a:ext>
            </a:extLst>
          </p:cNvPr>
          <p:cNvSpPr txBox="1"/>
          <p:nvPr/>
        </p:nvSpPr>
        <p:spPr>
          <a:xfrm>
            <a:off x="4666548" y="922318"/>
            <a:ext cx="308253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평균 클릭당 비용 </a:t>
            </a:r>
            <a:r>
              <a:rPr lang="en-US" altLang="ko-KR" sz="30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(CPC): </a:t>
            </a:r>
          </a:p>
          <a:p>
            <a:endParaRPr lang="en-US" altLang="ko-KR" sz="1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r>
              <a:rPr lang="ko-KR" altLang="en-US" sz="1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총 지출</a:t>
            </a:r>
            <a:r>
              <a:rPr lang="en-US" altLang="ko-KR" sz="1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ko-KR" altLang="en-US" sz="1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예산 </a:t>
            </a:r>
            <a:r>
              <a:rPr lang="en-US" altLang="ko-KR" sz="1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/ </a:t>
            </a:r>
            <a:r>
              <a:rPr lang="ko-KR" altLang="en-US" sz="1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전체 참여 성과</a:t>
            </a:r>
            <a:endParaRPr lang="en-US" altLang="ko-KR" sz="1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endParaRPr lang="en-US" altLang="ko-KR" sz="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r>
              <a:rPr lang="en-US" altLang="ko-KR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10</a:t>
            </a:r>
            <a:r>
              <a:rPr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만</a:t>
            </a:r>
            <a:r>
              <a:rPr lang="en-US" altLang="ko-KR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/195= </a:t>
            </a:r>
            <a:r>
              <a:rPr lang="en-US" altLang="ko-KR" sz="2800" b="1" dirty="0">
                <a:latin typeface="YDIYGO310" panose="02030504000101010101" pitchFamily="18" charset="-127"/>
                <a:ea typeface="YDIYGO310" panose="02030504000101010101" pitchFamily="18" charset="-127"/>
              </a:rPr>
              <a:t>512.82</a:t>
            </a:r>
            <a:r>
              <a:rPr lang="ko-KR" altLang="en-US" sz="2800" b="1" dirty="0">
                <a:latin typeface="YDIYGO310" panose="02030504000101010101" pitchFamily="18" charset="-127"/>
                <a:ea typeface="YDIYGO310" panose="02030504000101010101" pitchFamily="18" charset="-127"/>
              </a:rPr>
              <a:t>원</a:t>
            </a:r>
            <a:endParaRPr lang="en-US" altLang="ko-KR" sz="2800" b="1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97C24343-F1EA-1B44-999F-C4147A9B30C2}"/>
              </a:ext>
            </a:extLst>
          </p:cNvPr>
          <p:cNvSpPr/>
          <p:nvPr/>
        </p:nvSpPr>
        <p:spPr>
          <a:xfrm rot="10800000">
            <a:off x="4666467" y="5120869"/>
            <a:ext cx="2969852" cy="617033"/>
          </a:xfrm>
          <a:custGeom>
            <a:avLst/>
            <a:gdLst/>
            <a:ahLst/>
            <a:cxnLst/>
            <a:rect l="l" t="t" r="r" b="b"/>
            <a:pathLst>
              <a:path w="6031230" h="887729">
                <a:moveTo>
                  <a:pt x="4500765" y="0"/>
                </a:moveTo>
                <a:lnTo>
                  <a:pt x="187032" y="0"/>
                </a:lnTo>
                <a:lnTo>
                  <a:pt x="0" y="278104"/>
                </a:lnTo>
                <a:lnTo>
                  <a:pt x="4313745" y="278104"/>
                </a:lnTo>
                <a:lnTo>
                  <a:pt x="4500765" y="0"/>
                </a:lnTo>
                <a:close/>
              </a:path>
              <a:path w="6031230" h="887729">
                <a:moveTo>
                  <a:pt x="6030684" y="609600"/>
                </a:moveTo>
                <a:lnTo>
                  <a:pt x="187032" y="609600"/>
                </a:lnTo>
                <a:lnTo>
                  <a:pt x="0" y="887704"/>
                </a:lnTo>
                <a:lnTo>
                  <a:pt x="5843663" y="887704"/>
                </a:lnTo>
                <a:lnTo>
                  <a:pt x="6030684" y="609600"/>
                </a:lnTo>
                <a:close/>
              </a:path>
            </a:pathLst>
          </a:custGeom>
          <a:solidFill>
            <a:srgbClr val="FFE1C8">
              <a:alpha val="6901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9C0259-564E-9A4A-A260-A4E078E5F9D4}"/>
              </a:ext>
            </a:extLst>
          </p:cNvPr>
          <p:cNvSpPr txBox="1"/>
          <p:nvPr/>
        </p:nvSpPr>
        <p:spPr>
          <a:xfrm>
            <a:off x="4666548" y="3845077"/>
            <a:ext cx="308253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클릭률</a:t>
            </a:r>
            <a:r>
              <a:rPr lang="ko-KR" altLang="en-US" sz="30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en-US" altLang="ko-KR" sz="30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(CTR):</a:t>
            </a:r>
          </a:p>
          <a:p>
            <a:endParaRPr lang="en-US" altLang="ko-KR" sz="1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endParaRPr lang="en-US" altLang="ko-KR" sz="1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endParaRPr lang="en-US" altLang="ko-KR" sz="10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(</a:t>
            </a:r>
            <a:r>
              <a:rPr lang="ko-KR" altLang="en-US" sz="14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전체 참여 성과 </a:t>
            </a:r>
            <a:r>
              <a:rPr lang="en-US" altLang="ko-KR" sz="14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/ </a:t>
            </a:r>
            <a:r>
              <a:rPr lang="ko-KR" altLang="en-US" sz="14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총 노출 횟수</a:t>
            </a:r>
            <a:r>
              <a:rPr lang="en-US" altLang="ko-KR" sz="14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)*100</a:t>
            </a:r>
          </a:p>
          <a:p>
            <a:endParaRPr lang="en-US" altLang="ko-KR" sz="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r>
              <a:rPr lang="en-US" altLang="ko-KR" sz="1700" dirty="0">
                <a:latin typeface="YDIYGO310" panose="02030504000101010101" pitchFamily="18" charset="-127"/>
                <a:ea typeface="YDIYGO310" panose="02030504000101010101" pitchFamily="18" charset="-127"/>
              </a:rPr>
              <a:t>(195/5844)*100= </a:t>
            </a:r>
            <a:r>
              <a:rPr lang="en-US" altLang="ko-KR" sz="2800" b="1" dirty="0">
                <a:latin typeface="YDIYGO310" panose="02030504000101010101" pitchFamily="18" charset="-127"/>
                <a:ea typeface="YDIYGO310" panose="02030504000101010101" pitchFamily="18" charset="-127"/>
              </a:rPr>
              <a:t>3.34%</a:t>
            </a:r>
            <a:endParaRPr lang="ko-KR" altLang="en-US" sz="2800" b="1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785FB6-4E5A-4045-A9C9-29620F4EC526}"/>
              </a:ext>
            </a:extLst>
          </p:cNvPr>
          <p:cNvSpPr txBox="1"/>
          <p:nvPr/>
        </p:nvSpPr>
        <p:spPr>
          <a:xfrm>
            <a:off x="8647113" y="922318"/>
            <a:ext cx="30825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2021</a:t>
            </a:r>
            <a:r>
              <a:rPr lang="ko-KR" altLang="en-US" sz="2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년 인스타그램 전체 평균 </a:t>
            </a:r>
            <a:r>
              <a:rPr lang="en-US" altLang="ko-KR" sz="30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CPC:</a:t>
            </a:r>
          </a:p>
          <a:p>
            <a:endParaRPr lang="en-US" altLang="ko-KR" sz="1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endParaRPr lang="en-US" altLang="ko-KR" sz="1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r>
              <a:rPr lang="en-US" altLang="ko-KR" sz="2500" dirty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en-US" altLang="ko-KR" sz="2500" b="1" dirty="0">
                <a:latin typeface="YDIYGO310" panose="02030504000101010101" pitchFamily="18" charset="-127"/>
                <a:ea typeface="YDIYGO310" panose="02030504000101010101" pitchFamily="18" charset="-127"/>
              </a:rPr>
              <a:t>0.5-1</a:t>
            </a:r>
            <a:r>
              <a:rPr lang="ko-KR" altLang="en-US" sz="2500" b="1" dirty="0">
                <a:latin typeface="YDIYGO310" panose="02030504000101010101" pitchFamily="18" charset="-127"/>
                <a:ea typeface="YDIYGO310" panose="02030504000101010101" pitchFamily="18" charset="-127"/>
              </a:rPr>
              <a:t>달러</a:t>
            </a:r>
            <a:endParaRPr lang="en-US" altLang="ko-KR" sz="2500" b="1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0E9F8B-D18F-2A44-AD7F-A8055B06E133}"/>
              </a:ext>
            </a:extLst>
          </p:cNvPr>
          <p:cNvSpPr txBox="1"/>
          <p:nvPr/>
        </p:nvSpPr>
        <p:spPr>
          <a:xfrm>
            <a:off x="8561438" y="3849902"/>
            <a:ext cx="30825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2021</a:t>
            </a:r>
            <a:r>
              <a:rPr lang="ko-KR" altLang="en-US" sz="2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년 인스타그램 전체 평균 </a:t>
            </a:r>
            <a:r>
              <a:rPr lang="en-US" altLang="ko-KR" sz="30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CTR:</a:t>
            </a:r>
          </a:p>
          <a:p>
            <a:endParaRPr lang="en-US" altLang="ko-KR" sz="1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endParaRPr lang="en-US" altLang="ko-KR" sz="1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r>
              <a:rPr lang="en-US" altLang="ko-KR" sz="2500" dirty="0">
                <a:latin typeface="YDIYGO330" panose="02030504000101010101" pitchFamily="18" charset="-127"/>
                <a:ea typeface="YDIYGO330" panose="02030504000101010101" pitchFamily="18" charset="-127"/>
              </a:rPr>
              <a:t> </a:t>
            </a:r>
            <a:r>
              <a:rPr lang="en-US" altLang="ko-KR" sz="2500" b="1" dirty="0">
                <a:latin typeface="YDIYGO310" panose="02030504000101010101" pitchFamily="18" charset="-127"/>
                <a:ea typeface="YDIYGO310" panose="02030504000101010101" pitchFamily="18" charset="-127"/>
              </a:rPr>
              <a:t>0.88%</a:t>
            </a:r>
          </a:p>
        </p:txBody>
      </p:sp>
      <p:cxnSp>
        <p:nvCxnSpPr>
          <p:cNvPr id="29" name="직선 연결선 66">
            <a:extLst>
              <a:ext uri="{FF2B5EF4-FFF2-40B4-BE49-F238E27FC236}">
                <a16:creationId xmlns:a16="http://schemas.microsoft.com/office/drawing/2014/main" id="{04EA7D4F-AFCE-2143-AE90-8D15AB382ED2}"/>
              </a:ext>
            </a:extLst>
          </p:cNvPr>
          <p:cNvCxnSpPr>
            <a:cxnSpLocks/>
          </p:cNvCxnSpPr>
          <p:nvPr/>
        </p:nvCxnSpPr>
        <p:spPr>
          <a:xfrm>
            <a:off x="8080906" y="5440959"/>
            <a:ext cx="0" cy="527776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61">
            <a:extLst>
              <a:ext uri="{FF2B5EF4-FFF2-40B4-BE49-F238E27FC236}">
                <a16:creationId xmlns:a16="http://schemas.microsoft.com/office/drawing/2014/main" id="{5C82ED57-9EB9-C441-8CF7-F9E8E6B0976D}"/>
              </a:ext>
            </a:extLst>
          </p:cNvPr>
          <p:cNvCxnSpPr>
            <a:cxnSpLocks/>
          </p:cNvCxnSpPr>
          <p:nvPr/>
        </p:nvCxnSpPr>
        <p:spPr>
          <a:xfrm flipV="1">
            <a:off x="7567747" y="5359938"/>
            <a:ext cx="1026319" cy="138896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bject 24">
            <a:extLst>
              <a:ext uri="{FF2B5EF4-FFF2-40B4-BE49-F238E27FC236}">
                <a16:creationId xmlns:a16="http://schemas.microsoft.com/office/drawing/2014/main" id="{F231D08E-DBEC-8E40-BB98-64F2114E7E36}"/>
              </a:ext>
            </a:extLst>
          </p:cNvPr>
          <p:cNvSpPr/>
          <p:nvPr/>
        </p:nvSpPr>
        <p:spPr>
          <a:xfrm>
            <a:off x="553277" y="625363"/>
            <a:ext cx="3477468" cy="2633933"/>
          </a:xfrm>
          <a:prstGeom prst="roundRect">
            <a:avLst>
              <a:gd name="adj" fmla="val 11112"/>
            </a:avLst>
          </a:pr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0AC11E-F579-0C48-9F3A-1F726B12DD1F}"/>
              </a:ext>
            </a:extLst>
          </p:cNvPr>
          <p:cNvGrpSpPr/>
          <p:nvPr/>
        </p:nvGrpSpPr>
        <p:grpSpPr>
          <a:xfrm>
            <a:off x="7567746" y="5993548"/>
            <a:ext cx="1079367" cy="590109"/>
            <a:chOff x="635172" y="2173565"/>
            <a:chExt cx="7302577" cy="2899886"/>
          </a:xfrm>
        </p:grpSpPr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557B2C34-FA21-E24A-A5F1-761287F48E2E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custGeom>
              <a:avLst/>
              <a:gdLst/>
              <a:ahLst/>
              <a:cxnLst/>
              <a:rect l="l" t="t" r="r" b="b"/>
              <a:pathLst>
                <a:path w="10853420" h="4061459">
                  <a:moveTo>
                    <a:pt x="10312544" y="0"/>
                  </a:moveTo>
                  <a:lnTo>
                    <a:pt x="540366" y="0"/>
                  </a:lnTo>
                  <a:lnTo>
                    <a:pt x="491182" y="2208"/>
                  </a:lnTo>
                  <a:lnTo>
                    <a:pt x="443235" y="8706"/>
                  </a:lnTo>
                  <a:lnTo>
                    <a:pt x="396715" y="19302"/>
                  </a:lnTo>
                  <a:lnTo>
                    <a:pt x="351815" y="33806"/>
                  </a:lnTo>
                  <a:lnTo>
                    <a:pt x="308724" y="52028"/>
                  </a:lnTo>
                  <a:lnTo>
                    <a:pt x="267633" y="73776"/>
                  </a:lnTo>
                  <a:lnTo>
                    <a:pt x="228733" y="98859"/>
                  </a:lnTo>
                  <a:lnTo>
                    <a:pt x="192215" y="127087"/>
                  </a:lnTo>
                  <a:lnTo>
                    <a:pt x="158269" y="158270"/>
                  </a:lnTo>
                  <a:lnTo>
                    <a:pt x="127087" y="192215"/>
                  </a:lnTo>
                  <a:lnTo>
                    <a:pt x="98859" y="228734"/>
                  </a:lnTo>
                  <a:lnTo>
                    <a:pt x="73775" y="267634"/>
                  </a:lnTo>
                  <a:lnTo>
                    <a:pt x="52028" y="308725"/>
                  </a:lnTo>
                  <a:lnTo>
                    <a:pt x="33806" y="351816"/>
                  </a:lnTo>
                  <a:lnTo>
                    <a:pt x="19302" y="396717"/>
                  </a:lnTo>
                  <a:lnTo>
                    <a:pt x="8706" y="443236"/>
                  </a:lnTo>
                  <a:lnTo>
                    <a:pt x="2208" y="491183"/>
                  </a:lnTo>
                  <a:lnTo>
                    <a:pt x="0" y="540368"/>
                  </a:lnTo>
                  <a:lnTo>
                    <a:pt x="0" y="3520744"/>
                  </a:lnTo>
                  <a:lnTo>
                    <a:pt x="2208" y="3569929"/>
                  </a:lnTo>
                  <a:lnTo>
                    <a:pt x="8706" y="3617876"/>
                  </a:lnTo>
                  <a:lnTo>
                    <a:pt x="19302" y="3664395"/>
                  </a:lnTo>
                  <a:lnTo>
                    <a:pt x="33806" y="3709296"/>
                  </a:lnTo>
                  <a:lnTo>
                    <a:pt x="52028" y="3752387"/>
                  </a:lnTo>
                  <a:lnTo>
                    <a:pt x="73775" y="3793478"/>
                  </a:lnTo>
                  <a:lnTo>
                    <a:pt x="98859" y="3832378"/>
                  </a:lnTo>
                  <a:lnTo>
                    <a:pt x="127087" y="3868896"/>
                  </a:lnTo>
                  <a:lnTo>
                    <a:pt x="158269" y="3902842"/>
                  </a:lnTo>
                  <a:lnTo>
                    <a:pt x="192215" y="3934024"/>
                  </a:lnTo>
                  <a:lnTo>
                    <a:pt x="228733" y="3962252"/>
                  </a:lnTo>
                  <a:lnTo>
                    <a:pt x="267633" y="3987336"/>
                  </a:lnTo>
                  <a:lnTo>
                    <a:pt x="308724" y="4009084"/>
                  </a:lnTo>
                  <a:lnTo>
                    <a:pt x="351815" y="4027305"/>
                  </a:lnTo>
                  <a:lnTo>
                    <a:pt x="396715" y="4041809"/>
                  </a:lnTo>
                  <a:lnTo>
                    <a:pt x="443235" y="4052406"/>
                  </a:lnTo>
                  <a:lnTo>
                    <a:pt x="491182" y="4058904"/>
                  </a:lnTo>
                  <a:lnTo>
                    <a:pt x="540366" y="4061112"/>
                  </a:lnTo>
                  <a:lnTo>
                    <a:pt x="10312544" y="4061112"/>
                  </a:lnTo>
                  <a:lnTo>
                    <a:pt x="10361728" y="4058904"/>
                  </a:lnTo>
                  <a:lnTo>
                    <a:pt x="10409675" y="4052406"/>
                  </a:lnTo>
                  <a:lnTo>
                    <a:pt x="10456194" y="4041809"/>
                  </a:lnTo>
                  <a:lnTo>
                    <a:pt x="10501095" y="4027305"/>
                  </a:lnTo>
                  <a:lnTo>
                    <a:pt x="10544186" y="4009084"/>
                  </a:lnTo>
                  <a:lnTo>
                    <a:pt x="10585277" y="3987336"/>
                  </a:lnTo>
                  <a:lnTo>
                    <a:pt x="10624177" y="3962252"/>
                  </a:lnTo>
                  <a:lnTo>
                    <a:pt x="10660695" y="3934024"/>
                  </a:lnTo>
                  <a:lnTo>
                    <a:pt x="10694641" y="3902842"/>
                  </a:lnTo>
                  <a:lnTo>
                    <a:pt x="10725823" y="3868896"/>
                  </a:lnTo>
                  <a:lnTo>
                    <a:pt x="10754051" y="3832378"/>
                  </a:lnTo>
                  <a:lnTo>
                    <a:pt x="10779135" y="3793478"/>
                  </a:lnTo>
                  <a:lnTo>
                    <a:pt x="10800883" y="3752387"/>
                  </a:lnTo>
                  <a:lnTo>
                    <a:pt x="10819104" y="3709296"/>
                  </a:lnTo>
                  <a:lnTo>
                    <a:pt x="10833608" y="3664395"/>
                  </a:lnTo>
                  <a:lnTo>
                    <a:pt x="10844205" y="3617876"/>
                  </a:lnTo>
                  <a:lnTo>
                    <a:pt x="10850703" y="3569929"/>
                  </a:lnTo>
                  <a:lnTo>
                    <a:pt x="10852911" y="3520744"/>
                  </a:lnTo>
                  <a:lnTo>
                    <a:pt x="10852911" y="540368"/>
                  </a:lnTo>
                  <a:lnTo>
                    <a:pt x="10850703" y="491183"/>
                  </a:lnTo>
                  <a:lnTo>
                    <a:pt x="10844205" y="443236"/>
                  </a:lnTo>
                  <a:lnTo>
                    <a:pt x="10833608" y="396717"/>
                  </a:lnTo>
                  <a:lnTo>
                    <a:pt x="10819104" y="351816"/>
                  </a:lnTo>
                  <a:lnTo>
                    <a:pt x="10800883" y="308725"/>
                  </a:lnTo>
                  <a:lnTo>
                    <a:pt x="10779135" y="267634"/>
                  </a:lnTo>
                  <a:lnTo>
                    <a:pt x="10754051" y="228734"/>
                  </a:lnTo>
                  <a:lnTo>
                    <a:pt x="10725823" y="192215"/>
                  </a:lnTo>
                  <a:lnTo>
                    <a:pt x="10694641" y="158270"/>
                  </a:lnTo>
                  <a:lnTo>
                    <a:pt x="10660695" y="127087"/>
                  </a:lnTo>
                  <a:lnTo>
                    <a:pt x="10624177" y="98859"/>
                  </a:lnTo>
                  <a:lnTo>
                    <a:pt x="10585277" y="73776"/>
                  </a:lnTo>
                  <a:lnTo>
                    <a:pt x="10544186" y="52028"/>
                  </a:lnTo>
                  <a:lnTo>
                    <a:pt x="10501095" y="33806"/>
                  </a:lnTo>
                  <a:lnTo>
                    <a:pt x="10456194" y="19302"/>
                  </a:lnTo>
                  <a:lnTo>
                    <a:pt x="10409675" y="8706"/>
                  </a:lnTo>
                  <a:lnTo>
                    <a:pt x="10361728" y="2208"/>
                  </a:lnTo>
                  <a:lnTo>
                    <a:pt x="10312544" y="0"/>
                  </a:lnTo>
                  <a:close/>
                </a:path>
              </a:pathLst>
            </a:custGeom>
            <a:solidFill>
              <a:srgbClr val="FAEFE2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0653F0B9-FD69-E842-A745-09AB4C72E1CD}"/>
                </a:ext>
              </a:extLst>
            </p:cNvPr>
            <p:cNvSpPr/>
            <p:nvPr/>
          </p:nvSpPr>
          <p:spPr>
            <a:xfrm>
              <a:off x="635172" y="2173565"/>
              <a:ext cx="7302577" cy="2899886"/>
            </a:xfrm>
            <a:custGeom>
              <a:avLst/>
              <a:gdLst/>
              <a:ahLst/>
              <a:cxnLst/>
              <a:rect l="l" t="t" r="r" b="b"/>
              <a:pathLst>
                <a:path w="10853420" h="4061459">
                  <a:moveTo>
                    <a:pt x="0" y="540367"/>
                  </a:moveTo>
                  <a:lnTo>
                    <a:pt x="2208" y="491183"/>
                  </a:lnTo>
                  <a:lnTo>
                    <a:pt x="8706" y="443235"/>
                  </a:lnTo>
                  <a:lnTo>
                    <a:pt x="19302" y="396716"/>
                  </a:lnTo>
                  <a:lnTo>
                    <a:pt x="33806" y="351815"/>
                  </a:lnTo>
                  <a:lnTo>
                    <a:pt x="52028" y="308724"/>
                  </a:lnTo>
                  <a:lnTo>
                    <a:pt x="73775" y="267633"/>
                  </a:lnTo>
                  <a:lnTo>
                    <a:pt x="98859" y="228733"/>
                  </a:lnTo>
                  <a:lnTo>
                    <a:pt x="127087" y="192215"/>
                  </a:lnTo>
                  <a:lnTo>
                    <a:pt x="158269" y="158269"/>
                  </a:lnTo>
                  <a:lnTo>
                    <a:pt x="192215" y="127087"/>
                  </a:lnTo>
                  <a:lnTo>
                    <a:pt x="228733" y="98859"/>
                  </a:lnTo>
                  <a:lnTo>
                    <a:pt x="267633" y="73776"/>
                  </a:lnTo>
                  <a:lnTo>
                    <a:pt x="308724" y="52028"/>
                  </a:lnTo>
                  <a:lnTo>
                    <a:pt x="351815" y="33806"/>
                  </a:lnTo>
                  <a:lnTo>
                    <a:pt x="396715" y="19302"/>
                  </a:lnTo>
                  <a:lnTo>
                    <a:pt x="443235" y="8706"/>
                  </a:lnTo>
                  <a:lnTo>
                    <a:pt x="491182" y="2208"/>
                  </a:lnTo>
                  <a:lnTo>
                    <a:pt x="540366" y="0"/>
                  </a:lnTo>
                  <a:lnTo>
                    <a:pt x="10312544" y="0"/>
                  </a:lnTo>
                  <a:lnTo>
                    <a:pt x="10361728" y="2208"/>
                  </a:lnTo>
                  <a:lnTo>
                    <a:pt x="10409675" y="8706"/>
                  </a:lnTo>
                  <a:lnTo>
                    <a:pt x="10456195" y="19302"/>
                  </a:lnTo>
                  <a:lnTo>
                    <a:pt x="10501095" y="33806"/>
                  </a:lnTo>
                  <a:lnTo>
                    <a:pt x="10544187" y="52028"/>
                  </a:lnTo>
                  <a:lnTo>
                    <a:pt x="10585277" y="73776"/>
                  </a:lnTo>
                  <a:lnTo>
                    <a:pt x="10624177" y="98859"/>
                  </a:lnTo>
                  <a:lnTo>
                    <a:pt x="10660695" y="127087"/>
                  </a:lnTo>
                  <a:lnTo>
                    <a:pt x="10694641" y="158269"/>
                  </a:lnTo>
                  <a:lnTo>
                    <a:pt x="10725823" y="192215"/>
                  </a:lnTo>
                  <a:lnTo>
                    <a:pt x="10754051" y="228733"/>
                  </a:lnTo>
                  <a:lnTo>
                    <a:pt x="10779135" y="267633"/>
                  </a:lnTo>
                  <a:lnTo>
                    <a:pt x="10800883" y="308724"/>
                  </a:lnTo>
                  <a:lnTo>
                    <a:pt x="10819104" y="351815"/>
                  </a:lnTo>
                  <a:lnTo>
                    <a:pt x="10833608" y="396716"/>
                  </a:lnTo>
                  <a:lnTo>
                    <a:pt x="10844205" y="443235"/>
                  </a:lnTo>
                  <a:lnTo>
                    <a:pt x="10850702" y="491183"/>
                  </a:lnTo>
                  <a:lnTo>
                    <a:pt x="10852911" y="540367"/>
                  </a:lnTo>
                  <a:lnTo>
                    <a:pt x="10852911" y="3520745"/>
                  </a:lnTo>
                  <a:lnTo>
                    <a:pt x="10850702" y="3569929"/>
                  </a:lnTo>
                  <a:lnTo>
                    <a:pt x="10844205" y="3617876"/>
                  </a:lnTo>
                  <a:lnTo>
                    <a:pt x="10833608" y="3664395"/>
                  </a:lnTo>
                  <a:lnTo>
                    <a:pt x="10819104" y="3709296"/>
                  </a:lnTo>
                  <a:lnTo>
                    <a:pt x="10800883" y="3752387"/>
                  </a:lnTo>
                  <a:lnTo>
                    <a:pt x="10779135" y="3793478"/>
                  </a:lnTo>
                  <a:lnTo>
                    <a:pt x="10754051" y="3832378"/>
                  </a:lnTo>
                  <a:lnTo>
                    <a:pt x="10725823" y="3868896"/>
                  </a:lnTo>
                  <a:lnTo>
                    <a:pt x="10694641" y="3902842"/>
                  </a:lnTo>
                  <a:lnTo>
                    <a:pt x="10660695" y="3934024"/>
                  </a:lnTo>
                  <a:lnTo>
                    <a:pt x="10624177" y="3962252"/>
                  </a:lnTo>
                  <a:lnTo>
                    <a:pt x="10585277" y="3987336"/>
                  </a:lnTo>
                  <a:lnTo>
                    <a:pt x="10544187" y="4009083"/>
                  </a:lnTo>
                  <a:lnTo>
                    <a:pt x="10501095" y="4027305"/>
                  </a:lnTo>
                  <a:lnTo>
                    <a:pt x="10456195" y="4041809"/>
                  </a:lnTo>
                  <a:lnTo>
                    <a:pt x="10409675" y="4052406"/>
                  </a:lnTo>
                  <a:lnTo>
                    <a:pt x="10361728" y="4058903"/>
                  </a:lnTo>
                  <a:lnTo>
                    <a:pt x="10312544" y="4061112"/>
                  </a:lnTo>
                  <a:lnTo>
                    <a:pt x="540366" y="4061112"/>
                  </a:lnTo>
                  <a:lnTo>
                    <a:pt x="491182" y="4058903"/>
                  </a:lnTo>
                  <a:lnTo>
                    <a:pt x="443235" y="4052406"/>
                  </a:lnTo>
                  <a:lnTo>
                    <a:pt x="396715" y="4041809"/>
                  </a:lnTo>
                  <a:lnTo>
                    <a:pt x="351815" y="4027305"/>
                  </a:lnTo>
                  <a:lnTo>
                    <a:pt x="308724" y="4009083"/>
                  </a:lnTo>
                  <a:lnTo>
                    <a:pt x="267633" y="3987336"/>
                  </a:lnTo>
                  <a:lnTo>
                    <a:pt x="228733" y="3962252"/>
                  </a:lnTo>
                  <a:lnTo>
                    <a:pt x="192215" y="3934024"/>
                  </a:lnTo>
                  <a:lnTo>
                    <a:pt x="158269" y="3902842"/>
                  </a:lnTo>
                  <a:lnTo>
                    <a:pt x="127087" y="3868896"/>
                  </a:lnTo>
                  <a:lnTo>
                    <a:pt x="98859" y="3832378"/>
                  </a:lnTo>
                  <a:lnTo>
                    <a:pt x="73775" y="3793478"/>
                  </a:lnTo>
                  <a:lnTo>
                    <a:pt x="52028" y="3752387"/>
                  </a:lnTo>
                  <a:lnTo>
                    <a:pt x="33806" y="3709296"/>
                  </a:lnTo>
                  <a:lnTo>
                    <a:pt x="19302" y="3664395"/>
                  </a:lnTo>
                  <a:lnTo>
                    <a:pt x="8706" y="3617876"/>
                  </a:lnTo>
                  <a:lnTo>
                    <a:pt x="2208" y="3569929"/>
                  </a:lnTo>
                  <a:lnTo>
                    <a:pt x="0" y="3520745"/>
                  </a:lnTo>
                  <a:lnTo>
                    <a:pt x="0" y="540367"/>
                  </a:lnTo>
                  <a:close/>
                </a:path>
              </a:pathLst>
            </a:custGeom>
            <a:ln w="12700">
              <a:solidFill>
                <a:srgbClr val="EEE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3187DE3-26E8-474F-85AC-1B47A93B814C}"/>
              </a:ext>
            </a:extLst>
          </p:cNvPr>
          <p:cNvSpPr txBox="1"/>
          <p:nvPr/>
        </p:nvSpPr>
        <p:spPr>
          <a:xfrm>
            <a:off x="7628499" y="6088256"/>
            <a:ext cx="1121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EE6A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DIYGO310" panose="02030504000101010101" pitchFamily="18" charset="-127"/>
                <a:ea typeface="YDIYGO310" panose="02030504000101010101" pitchFamily="18" charset="-127"/>
              </a:rPr>
              <a:t>2.46%p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F0D7EA-6FB2-F24D-A477-B663BC58113B}"/>
              </a:ext>
            </a:extLst>
          </p:cNvPr>
          <p:cNvSpPr txBox="1"/>
          <p:nvPr/>
        </p:nvSpPr>
        <p:spPr>
          <a:xfrm>
            <a:off x="775339" y="939429"/>
            <a:ext cx="300663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총 노출 횟수</a:t>
            </a:r>
            <a:r>
              <a:rPr lang="en-US" altLang="ko-KR" sz="3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:</a:t>
            </a:r>
          </a:p>
          <a:p>
            <a:r>
              <a:rPr lang="en-US" altLang="ko-KR" sz="4000" dirty="0">
                <a:solidFill>
                  <a:srgbClr val="EE6A5C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</a:p>
          <a:p>
            <a:r>
              <a:rPr lang="en-US" altLang="ko-KR" sz="3000" dirty="0">
                <a:latin typeface="YDIYGO310" panose="02030504000101010101" pitchFamily="18" charset="-127"/>
                <a:ea typeface="YDIYGO310" panose="02030504000101010101" pitchFamily="18" charset="-127"/>
              </a:rPr>
              <a:t> 5844</a:t>
            </a:r>
            <a:r>
              <a:rPr lang="ko-KR" altLang="en-US" sz="3000" dirty="0">
                <a:latin typeface="YDIYGO310" panose="02030504000101010101" pitchFamily="18" charset="-127"/>
                <a:ea typeface="YDIYGO310" panose="02030504000101010101" pitchFamily="18" charset="-127"/>
              </a:rPr>
              <a:t>회</a:t>
            </a:r>
            <a:endParaRPr lang="en-US" altLang="ko-KR" sz="3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37" name="object 24">
            <a:extLst>
              <a:ext uri="{FF2B5EF4-FFF2-40B4-BE49-F238E27FC236}">
                <a16:creationId xmlns:a16="http://schemas.microsoft.com/office/drawing/2014/main" id="{211C27E8-8E8D-A84C-9A47-E9E04F1472E9}"/>
              </a:ext>
            </a:extLst>
          </p:cNvPr>
          <p:cNvSpPr/>
          <p:nvPr/>
        </p:nvSpPr>
        <p:spPr>
          <a:xfrm>
            <a:off x="553277" y="3654378"/>
            <a:ext cx="3477468" cy="2633933"/>
          </a:xfrm>
          <a:prstGeom prst="roundRect">
            <a:avLst/>
          </a:pr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1EEB7D-7E95-3045-923D-5EBFDF2D656C}"/>
              </a:ext>
            </a:extLst>
          </p:cNvPr>
          <p:cNvSpPr txBox="1"/>
          <p:nvPr/>
        </p:nvSpPr>
        <p:spPr>
          <a:xfrm>
            <a:off x="695857" y="3845077"/>
            <a:ext cx="32132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전체 참여 성과</a:t>
            </a:r>
            <a:r>
              <a:rPr lang="en-US" altLang="ko-KR" sz="3500" dirty="0">
                <a:solidFill>
                  <a:srgbClr val="EE6A5C"/>
                </a:solidFill>
                <a:latin typeface="YDIYGO330" panose="02030504000101010101" pitchFamily="18" charset="-127"/>
                <a:ea typeface="YDIYGO330" panose="02030504000101010101" pitchFamily="18" charset="-127"/>
              </a:rPr>
              <a:t>:</a:t>
            </a:r>
          </a:p>
          <a:p>
            <a:endParaRPr lang="en-US" altLang="ko-KR" sz="700" dirty="0"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프로필활동</a:t>
            </a:r>
            <a:r>
              <a:rPr lang="en-US" altLang="ko-KR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: </a:t>
            </a:r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프로필 방문 및 </a:t>
            </a:r>
            <a:r>
              <a:rPr lang="ko-KR" altLang="en-US" sz="1500" dirty="0" err="1">
                <a:latin typeface="YDIYGO310" panose="02030504000101010101" pitchFamily="18" charset="-127"/>
                <a:ea typeface="YDIYGO310" panose="02030504000101010101" pitchFamily="18" charset="-127"/>
              </a:rPr>
              <a:t>팔로우</a:t>
            </a:r>
            <a:endParaRPr lang="en-US" altLang="ko-KR" sz="15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콘텐츠활동</a:t>
            </a:r>
            <a:r>
              <a:rPr lang="en-US" altLang="ko-KR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: </a:t>
            </a:r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좋아요</a:t>
            </a:r>
            <a:r>
              <a:rPr lang="en-US" altLang="ko-KR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, </a:t>
            </a:r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저장</a:t>
            </a:r>
            <a:r>
              <a:rPr lang="en-US" altLang="ko-KR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, </a:t>
            </a:r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공유</a:t>
            </a:r>
            <a:r>
              <a:rPr lang="en-US" altLang="ko-KR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, </a:t>
            </a:r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댓글</a:t>
            </a:r>
            <a:endParaRPr lang="en-US" altLang="ko-KR" sz="15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홍보 누르기</a:t>
            </a:r>
            <a:r>
              <a:rPr lang="en-US" altLang="ko-KR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: </a:t>
            </a:r>
            <a:r>
              <a:rPr lang="ko-KR" altLang="en-US" sz="1500" dirty="0">
                <a:latin typeface="YDIYGO310" panose="02030504000101010101" pitchFamily="18" charset="-127"/>
                <a:ea typeface="YDIYGO310" panose="02030504000101010101" pitchFamily="18" charset="-127"/>
              </a:rPr>
              <a:t>광고물 클릭</a:t>
            </a:r>
            <a:endParaRPr lang="en-US" altLang="ko-KR" sz="15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endParaRPr lang="en-US" altLang="ko-KR" sz="1500" dirty="0">
              <a:solidFill>
                <a:srgbClr val="EE6A5C"/>
              </a:solidFill>
              <a:latin typeface="YDIYGO330" panose="02030504000101010101" pitchFamily="18" charset="-127"/>
              <a:ea typeface="YDIYGO330" panose="02030504000101010101" pitchFamily="18" charset="-127"/>
            </a:endParaRPr>
          </a:p>
          <a:p>
            <a:r>
              <a:rPr lang="en-US" altLang="ko-KR" sz="3000" dirty="0">
                <a:latin typeface="YDIYGO310" panose="02030504000101010101" pitchFamily="18" charset="-127"/>
                <a:ea typeface="YDIYGO310" panose="02030504000101010101" pitchFamily="18" charset="-127"/>
              </a:rPr>
              <a:t> 195</a:t>
            </a:r>
            <a:r>
              <a:rPr lang="ko-KR" altLang="en-US" sz="3000" dirty="0">
                <a:latin typeface="YDIYGO310" panose="02030504000101010101" pitchFamily="18" charset="-127"/>
                <a:ea typeface="YDIYGO310" panose="02030504000101010101" pitchFamily="18" charset="-127"/>
              </a:rPr>
              <a:t>회</a:t>
            </a:r>
            <a:endParaRPr lang="en-US" altLang="ko-KR" sz="3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684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506B021-E29E-4541-B376-51204289B39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1118273" cy="6192982"/>
          </a:xfrm>
          <a:prstGeom prst="line">
            <a:avLst/>
          </a:prstGeom>
          <a:ln>
            <a:solidFill>
              <a:srgbClr val="F6E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AA4997-D89C-B442-9DDF-70F117E11E0E}"/>
              </a:ext>
            </a:extLst>
          </p:cNvPr>
          <p:cNvSpPr/>
          <p:nvPr/>
        </p:nvSpPr>
        <p:spPr>
          <a:xfrm>
            <a:off x="2999232" y="2231136"/>
            <a:ext cx="6053328" cy="2359152"/>
          </a:xfrm>
          <a:prstGeom prst="rect">
            <a:avLst/>
          </a:prstGeom>
          <a:solidFill>
            <a:srgbClr val="EE6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부제 2">
            <a:extLst>
              <a:ext uri="{FF2B5EF4-FFF2-40B4-BE49-F238E27FC236}">
                <a16:creationId xmlns:a16="http://schemas.microsoft.com/office/drawing/2014/main" id="{A1D4C345-02F4-5F4F-B1F6-3370E11D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637" y="2921000"/>
            <a:ext cx="8386726" cy="10519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Ⅳ</a:t>
            </a:r>
            <a:r>
              <a:rPr kumimoji="1" lang="en-US" altLang="ko-KR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. </a:t>
            </a:r>
            <a:r>
              <a:rPr kumimoji="1" lang="ko-KR" altLang="en-US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곱빼기가 나아가고자 하는 길</a:t>
            </a:r>
            <a:endParaRPr kumimoji="1" lang="en-US" altLang="ko-KR" sz="3200" dirty="0">
              <a:solidFill>
                <a:srgbClr val="FAEFE2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861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94750ECE-A0E2-AB42-8767-008DF87143F0}"/>
              </a:ext>
            </a:extLst>
          </p:cNvPr>
          <p:cNvSpPr/>
          <p:nvPr/>
        </p:nvSpPr>
        <p:spPr>
          <a:xfrm>
            <a:off x="2430859" y="1221322"/>
            <a:ext cx="3503719" cy="959173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/>
            <a:r>
              <a:rPr kumimoji="1" lang="en-US" altLang="ko-KR" sz="32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MZ</a:t>
            </a:r>
            <a:r>
              <a:rPr kumimoji="1" lang="ko-KR" altLang="en-US" sz="32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세대</a:t>
            </a:r>
            <a:r>
              <a:rPr kumimoji="1" lang="ko-KR" altLang="en-US" sz="24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와 함께</a:t>
            </a:r>
            <a:endParaRPr kumimoji="1" lang="ko-Kore-KR" altLang="en-US" sz="3200" dirty="0">
              <a:solidFill>
                <a:srgbClr val="6B5E55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10D398-09CD-D743-A699-864B4A955045}"/>
              </a:ext>
            </a:extLst>
          </p:cNvPr>
          <p:cNvSpPr/>
          <p:nvPr/>
        </p:nvSpPr>
        <p:spPr>
          <a:xfrm>
            <a:off x="4417415" y="1221322"/>
            <a:ext cx="3503719" cy="959173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/>
            <a:r>
              <a:rPr kumimoji="1" lang="ko-KR" altLang="en-US" sz="32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빼기</a:t>
            </a:r>
            <a:endParaRPr kumimoji="1" lang="ko-Kore-KR" altLang="en-US" sz="3200" dirty="0">
              <a:solidFill>
                <a:srgbClr val="6B5E55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F018E45-411A-484D-9576-42F476594781}"/>
              </a:ext>
            </a:extLst>
          </p:cNvPr>
          <p:cNvSpPr/>
          <p:nvPr/>
        </p:nvSpPr>
        <p:spPr>
          <a:xfrm>
            <a:off x="6202406" y="1221321"/>
            <a:ext cx="3503719" cy="959173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/>
            <a:r>
              <a:rPr kumimoji="1" lang="ko-KR" altLang="en-US" sz="32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습관</a:t>
            </a:r>
            <a:r>
              <a:rPr kumimoji="1" lang="ko-KR" altLang="en-US" sz="32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r>
              <a:rPr kumimoji="1" lang="ko-KR" altLang="en-US" sz="24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만들기</a:t>
            </a:r>
            <a:endParaRPr kumimoji="1" lang="ko-Kore-KR" altLang="en-US" sz="3200" dirty="0">
              <a:solidFill>
                <a:srgbClr val="6B5E55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4" name="눈물 방울 3">
            <a:extLst>
              <a:ext uri="{FF2B5EF4-FFF2-40B4-BE49-F238E27FC236}">
                <a16:creationId xmlns:a16="http://schemas.microsoft.com/office/drawing/2014/main" id="{BC00A9D1-4F01-6B4F-BDFB-F2161BB579C8}"/>
              </a:ext>
            </a:extLst>
          </p:cNvPr>
          <p:cNvSpPr/>
          <p:nvPr/>
        </p:nvSpPr>
        <p:spPr>
          <a:xfrm>
            <a:off x="821693" y="2461666"/>
            <a:ext cx="3218333" cy="3218333"/>
          </a:xfrm>
          <a:prstGeom prst="teardrop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덜어냄의 욕구</a:t>
            </a:r>
            <a:r>
              <a:rPr kumimoji="1" lang="en-US" altLang="ko-KR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</a:p>
          <a:p>
            <a:pPr algn="ctr"/>
            <a:r>
              <a:rPr kumimoji="1" lang="ko-KR" altLang="en-US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미니멀리즘</a:t>
            </a:r>
            <a:endParaRPr kumimoji="1" lang="ko-Kore-KR" altLang="en-US" sz="2400" dirty="0">
              <a:solidFill>
                <a:srgbClr val="988779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E884A0D5-CD2B-B746-A5EB-A8C0A4B0CBD9}"/>
              </a:ext>
            </a:extLst>
          </p:cNvPr>
          <p:cNvSpPr/>
          <p:nvPr/>
        </p:nvSpPr>
        <p:spPr>
          <a:xfrm flipH="1">
            <a:off x="8064766" y="2461666"/>
            <a:ext cx="3218333" cy="3218333"/>
          </a:xfrm>
          <a:prstGeom prst="teardrop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ore-KR" altLang="en-US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생활습관을</a:t>
            </a:r>
            <a:r>
              <a:rPr kumimoji="1" lang="ko-KR" altLang="en-US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바꾸기 위한 노력</a:t>
            </a:r>
            <a:endParaRPr kumimoji="1" lang="ko-Kore-KR" altLang="en-US" sz="2400" dirty="0">
              <a:solidFill>
                <a:srgbClr val="988779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54A914-415E-E74B-9361-6DEAE70C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" y="6991291"/>
            <a:ext cx="12192000" cy="45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09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94750ECE-A0E2-AB42-8767-008DF87143F0}"/>
              </a:ext>
            </a:extLst>
          </p:cNvPr>
          <p:cNvSpPr/>
          <p:nvPr/>
        </p:nvSpPr>
        <p:spPr>
          <a:xfrm>
            <a:off x="2719342" y="1242104"/>
            <a:ext cx="3503719" cy="959173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/>
            <a:r>
              <a:rPr kumimoji="1" lang="en-US" altLang="ko-KR" sz="32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MZ</a:t>
            </a:r>
            <a:r>
              <a:rPr kumimoji="1" lang="ko-KR" altLang="en-US" sz="32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세대</a:t>
            </a:r>
            <a:r>
              <a:rPr kumimoji="1" lang="ko-KR" altLang="en-US" sz="24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와 함께</a:t>
            </a:r>
            <a:endParaRPr kumimoji="1" lang="ko-Kore-KR" altLang="en-US" sz="3200" dirty="0">
              <a:solidFill>
                <a:srgbClr val="6B5E55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10D398-09CD-D743-A699-864B4A955045}"/>
              </a:ext>
            </a:extLst>
          </p:cNvPr>
          <p:cNvSpPr/>
          <p:nvPr/>
        </p:nvSpPr>
        <p:spPr>
          <a:xfrm>
            <a:off x="4417415" y="1242104"/>
            <a:ext cx="3503719" cy="959173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/>
            <a:r>
              <a:rPr kumimoji="1" lang="ko-KR" altLang="en-US" sz="32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빼기</a:t>
            </a:r>
            <a:endParaRPr kumimoji="1" lang="ko-Kore-KR" altLang="en-US" sz="3200" dirty="0">
              <a:solidFill>
                <a:srgbClr val="6B5E55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F018E45-411A-484D-9576-42F476594781}"/>
              </a:ext>
            </a:extLst>
          </p:cNvPr>
          <p:cNvSpPr/>
          <p:nvPr/>
        </p:nvSpPr>
        <p:spPr>
          <a:xfrm>
            <a:off x="5862979" y="1242103"/>
            <a:ext cx="3503719" cy="959173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algn="ctr"/>
            <a:r>
              <a:rPr kumimoji="1" lang="ko-KR" altLang="en-US" sz="3200" dirty="0">
                <a:solidFill>
                  <a:srgbClr val="6B5E55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습관</a:t>
            </a:r>
            <a:r>
              <a:rPr kumimoji="1" lang="ko-KR" altLang="en-US" sz="32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 </a:t>
            </a:r>
            <a:r>
              <a:rPr kumimoji="1" lang="ko-KR" altLang="en-US" sz="2400" dirty="0">
                <a:solidFill>
                  <a:srgbClr val="6B5E55"/>
                </a:solidFill>
                <a:latin typeface="YDIYGO310" panose="02030504000101010101" pitchFamily="18" charset="-127"/>
                <a:ea typeface="YDIYGO310" panose="02030504000101010101" pitchFamily="18" charset="-127"/>
              </a:rPr>
              <a:t>만들기</a:t>
            </a:r>
            <a:endParaRPr kumimoji="1" lang="ko-Kore-KR" altLang="en-US" sz="3200" dirty="0">
              <a:solidFill>
                <a:srgbClr val="6B5E55"/>
              </a:solidFill>
              <a:latin typeface="YDIYGO310" panose="02030504000101010101" pitchFamily="18" charset="-127"/>
              <a:ea typeface="YDIYGO310" panose="02030504000101010101" pitchFamily="18" charset="-127"/>
            </a:endParaRPr>
          </a:p>
        </p:txBody>
      </p:sp>
      <p:sp>
        <p:nvSpPr>
          <p:cNvPr id="4" name="눈물 방울 3">
            <a:extLst>
              <a:ext uri="{FF2B5EF4-FFF2-40B4-BE49-F238E27FC236}">
                <a16:creationId xmlns:a16="http://schemas.microsoft.com/office/drawing/2014/main" id="{BC00A9D1-4F01-6B4F-BDFB-F2161BB579C8}"/>
              </a:ext>
            </a:extLst>
          </p:cNvPr>
          <p:cNvSpPr/>
          <p:nvPr/>
        </p:nvSpPr>
        <p:spPr>
          <a:xfrm>
            <a:off x="1216135" y="2482448"/>
            <a:ext cx="3218333" cy="3218333"/>
          </a:xfrm>
          <a:prstGeom prst="teardrop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R" altLang="en-US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덜어냄의 욕구</a:t>
            </a:r>
            <a:r>
              <a:rPr kumimoji="1" lang="en-US" altLang="ko-KR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,</a:t>
            </a:r>
          </a:p>
          <a:p>
            <a:pPr algn="ctr"/>
            <a:r>
              <a:rPr kumimoji="1" lang="ko-KR" altLang="en-US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미니멀리즘</a:t>
            </a:r>
            <a:endParaRPr kumimoji="1" lang="ko-Kore-KR" altLang="en-US" sz="2400" dirty="0">
              <a:solidFill>
                <a:srgbClr val="988779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22A5C1-6D82-884F-B71D-9EE4BD5425F7}"/>
              </a:ext>
            </a:extLst>
          </p:cNvPr>
          <p:cNvSpPr/>
          <p:nvPr/>
        </p:nvSpPr>
        <p:spPr>
          <a:xfrm>
            <a:off x="4687719" y="2700975"/>
            <a:ext cx="2816562" cy="2816562"/>
          </a:xfrm>
          <a:prstGeom prst="ellipse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ore-KR" altLang="en-US" sz="2400" dirty="0">
                <a:solidFill>
                  <a:srgbClr val="988779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소비</a:t>
            </a:r>
            <a:r>
              <a:rPr kumimoji="1" lang="ko-KR" altLang="en-US" sz="2400" dirty="0">
                <a:solidFill>
                  <a:srgbClr val="988779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주체 넘어</a:t>
            </a:r>
            <a:r>
              <a:rPr kumimoji="1" lang="en-US" altLang="ko-KR" sz="2400" dirty="0">
                <a:solidFill>
                  <a:srgbClr val="988779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,</a:t>
            </a:r>
          </a:p>
          <a:p>
            <a:pPr algn="ctr"/>
            <a:endParaRPr kumimoji="1" lang="en-US" altLang="ko-KR" sz="1100" dirty="0">
              <a:solidFill>
                <a:srgbClr val="988779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/>
            <a:r>
              <a:rPr kumimoji="1" lang="ko-KR" altLang="en-US" sz="2400" dirty="0">
                <a:solidFill>
                  <a:srgbClr val="EF695C"/>
                </a:solidFill>
                <a:latin typeface="YDIYGO340" panose="02030504000101010101" pitchFamily="18" charset="-127"/>
                <a:ea typeface="YDIYGO340" panose="02030504000101010101" pitchFamily="18" charset="-127"/>
              </a:rPr>
              <a:t>소비하지 않음을 제안</a:t>
            </a:r>
            <a:endParaRPr kumimoji="1" lang="ko-Kore-KR" altLang="en-US" sz="2400" dirty="0">
              <a:solidFill>
                <a:srgbClr val="EF695C"/>
              </a:solidFill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E884A0D5-CD2B-B746-A5EB-A8C0A4B0CBD9}"/>
              </a:ext>
            </a:extLst>
          </p:cNvPr>
          <p:cNvSpPr/>
          <p:nvPr/>
        </p:nvSpPr>
        <p:spPr>
          <a:xfrm flipH="1">
            <a:off x="7757532" y="2482448"/>
            <a:ext cx="3218333" cy="3218333"/>
          </a:xfrm>
          <a:prstGeom prst="teardrop">
            <a:avLst/>
          </a:prstGeom>
          <a:solidFill>
            <a:srgbClr val="FDF3E6"/>
          </a:solidFill>
          <a:ln>
            <a:noFill/>
          </a:ln>
          <a:effectLst>
            <a:outerShdw blurRad="50800" dist="38100" dir="2700000" algn="tl" rotWithShape="0">
              <a:prstClr val="black">
                <a:alpha val="88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51999" rtlCol="0" anchor="ctr">
            <a:noAutofit/>
          </a:bodyPr>
          <a:lstStyle/>
          <a:p>
            <a:pPr algn="ctr"/>
            <a:r>
              <a:rPr kumimoji="1" lang="ko-Kore-KR" altLang="en-US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생활습관을</a:t>
            </a:r>
            <a:r>
              <a:rPr kumimoji="1" lang="ko-KR" altLang="en-US" sz="2400" dirty="0">
                <a:solidFill>
                  <a:srgbClr val="988779"/>
                </a:solidFill>
                <a:latin typeface="YDIYGO320" panose="02030504000101010101" pitchFamily="18" charset="-127"/>
                <a:ea typeface="YDIYGO320" panose="02030504000101010101" pitchFamily="18" charset="-127"/>
              </a:rPr>
              <a:t> 바꾸기 위한 노력</a:t>
            </a:r>
            <a:endParaRPr kumimoji="1" lang="ko-Kore-KR" altLang="en-US" sz="2400" dirty="0">
              <a:solidFill>
                <a:srgbClr val="988779"/>
              </a:solidFill>
              <a:latin typeface="YDIYGO320" panose="02030504000101010101" pitchFamily="18" charset="-127"/>
              <a:ea typeface="YDIYGO32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54A914-415E-E74B-9361-6DEAE70C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" y="6991291"/>
            <a:ext cx="12192000" cy="45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7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9BBB0F7-FB40-A248-A257-A1E7D0DD488E}"/>
              </a:ext>
            </a:extLst>
          </p:cNvPr>
          <p:cNvSpPr/>
          <p:nvPr/>
        </p:nvSpPr>
        <p:spPr>
          <a:xfrm>
            <a:off x="5556069" y="3454344"/>
            <a:ext cx="1079862" cy="428220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309FA57-86B8-9545-9DE8-7D7B6D73B5A4}"/>
              </a:ext>
            </a:extLst>
          </p:cNvPr>
          <p:cNvSpPr/>
          <p:nvPr/>
        </p:nvSpPr>
        <p:spPr>
          <a:xfrm>
            <a:off x="5556069" y="3454344"/>
            <a:ext cx="1079862" cy="428220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5F216C5-1894-754E-86B8-DF60D30DB337}"/>
              </a:ext>
            </a:extLst>
          </p:cNvPr>
          <p:cNvSpPr/>
          <p:nvPr/>
        </p:nvSpPr>
        <p:spPr>
          <a:xfrm>
            <a:off x="5556069" y="3454344"/>
            <a:ext cx="1079862" cy="428220"/>
          </a:xfrm>
          <a:prstGeom prst="roundRect">
            <a:avLst>
              <a:gd name="adj" fmla="val 50000"/>
            </a:avLst>
          </a:prstGeom>
          <a:solidFill>
            <a:srgbClr val="EAE3C7"/>
          </a:solidFill>
          <a:ln w="28575">
            <a:solidFill>
              <a:srgbClr val="EAE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C129C71-9557-064A-99DF-3D38CA7076CC}"/>
              </a:ext>
            </a:extLst>
          </p:cNvPr>
          <p:cNvSpPr/>
          <p:nvPr/>
        </p:nvSpPr>
        <p:spPr>
          <a:xfrm>
            <a:off x="5961536" y="3639864"/>
            <a:ext cx="268930" cy="57180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FB9AD9D-BB75-F742-BC59-828AE1F3512A}"/>
              </a:ext>
            </a:extLst>
          </p:cNvPr>
          <p:cNvSpPr/>
          <p:nvPr/>
        </p:nvSpPr>
        <p:spPr>
          <a:xfrm>
            <a:off x="5961536" y="3639864"/>
            <a:ext cx="268930" cy="57180"/>
          </a:xfrm>
          <a:prstGeom prst="roundRect">
            <a:avLst>
              <a:gd name="adj" fmla="val 50000"/>
            </a:avLst>
          </a:prstGeom>
          <a:solidFill>
            <a:srgbClr val="EAE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ADBB306-1BE7-D846-BAB9-BFDD9C334748}"/>
              </a:ext>
            </a:extLst>
          </p:cNvPr>
          <p:cNvSpPr/>
          <p:nvPr/>
        </p:nvSpPr>
        <p:spPr>
          <a:xfrm>
            <a:off x="5961536" y="3639864"/>
            <a:ext cx="268930" cy="57180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F31B4B-6D76-AD41-B322-ADD4F418F243}"/>
              </a:ext>
            </a:extLst>
          </p:cNvPr>
          <p:cNvGrpSpPr/>
          <p:nvPr/>
        </p:nvGrpSpPr>
        <p:grpSpPr>
          <a:xfrm>
            <a:off x="4932784" y="2359090"/>
            <a:ext cx="2326432" cy="2326430"/>
            <a:chOff x="7424590" y="2221104"/>
            <a:chExt cx="3098678" cy="3098676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19583A1-D479-0F44-AB52-24C24FAD56AE}"/>
                </a:ext>
              </a:extLst>
            </p:cNvPr>
            <p:cNvSpPr/>
            <p:nvPr/>
          </p:nvSpPr>
          <p:spPr>
            <a:xfrm rot="18900000">
              <a:off x="7424590" y="3156050"/>
              <a:ext cx="3098678" cy="1228785"/>
            </a:xfrm>
            <a:prstGeom prst="roundRect">
              <a:avLst>
                <a:gd name="adj" fmla="val 50000"/>
              </a:avLst>
            </a:prstGeom>
            <a:solidFill>
              <a:srgbClr val="ED6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DA343D69-991C-5845-8A16-5280AE7CE155}"/>
                </a:ext>
              </a:extLst>
            </p:cNvPr>
            <p:cNvSpPr/>
            <p:nvPr/>
          </p:nvSpPr>
          <p:spPr>
            <a:xfrm rot="2700000">
              <a:off x="7424591" y="3156049"/>
              <a:ext cx="3098676" cy="1228786"/>
            </a:xfrm>
            <a:prstGeom prst="roundRect">
              <a:avLst>
                <a:gd name="adj" fmla="val 50000"/>
              </a:avLst>
            </a:prstGeom>
            <a:solidFill>
              <a:srgbClr val="ED6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260C435B-CBD4-EF4C-A8D0-261ED4DA29F3}"/>
                </a:ext>
              </a:extLst>
            </p:cNvPr>
            <p:cNvSpPr/>
            <p:nvPr/>
          </p:nvSpPr>
          <p:spPr>
            <a:xfrm>
              <a:off x="8588083" y="3688404"/>
              <a:ext cx="771694" cy="164077"/>
            </a:xfrm>
            <a:prstGeom prst="roundRect">
              <a:avLst>
                <a:gd name="adj" fmla="val 50000"/>
              </a:avLst>
            </a:prstGeom>
            <a:solidFill>
              <a:srgbClr val="ED6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AA282FF1-B577-C246-B19A-2233B0ABBE00}"/>
                </a:ext>
              </a:extLst>
            </p:cNvPr>
            <p:cNvSpPr/>
            <p:nvPr/>
          </p:nvSpPr>
          <p:spPr>
            <a:xfrm>
              <a:off x="8588083" y="3688404"/>
              <a:ext cx="771694" cy="164077"/>
            </a:xfrm>
            <a:prstGeom prst="roundRect">
              <a:avLst>
                <a:gd name="adj" fmla="val 50000"/>
              </a:avLst>
            </a:prstGeom>
            <a:solidFill>
              <a:srgbClr val="EAE3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154A914-415E-E74B-9361-6DEAE70C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" y="6991291"/>
            <a:ext cx="12192000" cy="4504433"/>
          </a:xfrm>
          <a:prstGeom prst="rect">
            <a:avLst/>
          </a:prstGeom>
        </p:spPr>
      </p:pic>
      <p:pic>
        <p:nvPicPr>
          <p:cNvPr id="2050" name="Picture 2" descr="쓰레기는 일상, 값싸고 더럽다는 생각부터 버리세요”[이슈&amp;amp;탐사]-국민일보">
            <a:extLst>
              <a:ext uri="{FF2B5EF4-FFF2-40B4-BE49-F238E27FC236}">
                <a16:creationId xmlns:a16="http://schemas.microsoft.com/office/drawing/2014/main" id="{3C4DAF87-28C7-E341-9EB9-520347B19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3579959" y="1006264"/>
            <a:ext cx="5032082" cy="50320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80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A914-415E-E74B-9361-6DEAE70C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" y="6991291"/>
            <a:ext cx="12192000" cy="4504433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807D83-795B-4848-AB2C-D78C53B9417B}"/>
              </a:ext>
            </a:extLst>
          </p:cNvPr>
          <p:cNvSpPr/>
          <p:nvPr/>
        </p:nvSpPr>
        <p:spPr>
          <a:xfrm>
            <a:off x="4831926" y="3167183"/>
            <a:ext cx="2528148" cy="1002541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23020A3-CD78-E542-9793-FA327C3B76EA}"/>
              </a:ext>
            </a:extLst>
          </p:cNvPr>
          <p:cNvSpPr/>
          <p:nvPr/>
        </p:nvSpPr>
        <p:spPr>
          <a:xfrm>
            <a:off x="4831926" y="3167183"/>
            <a:ext cx="2528148" cy="1002541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516C329-2EBF-924D-8170-593EBA8029A0}"/>
              </a:ext>
            </a:extLst>
          </p:cNvPr>
          <p:cNvSpPr/>
          <p:nvPr/>
        </p:nvSpPr>
        <p:spPr>
          <a:xfrm>
            <a:off x="4831926" y="3167183"/>
            <a:ext cx="2528148" cy="1002541"/>
          </a:xfrm>
          <a:prstGeom prst="roundRect">
            <a:avLst>
              <a:gd name="adj" fmla="val 50000"/>
            </a:avLst>
          </a:prstGeom>
          <a:solidFill>
            <a:srgbClr val="EAE3C7"/>
          </a:solidFill>
          <a:ln w="28575">
            <a:solidFill>
              <a:srgbClr val="EAE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DFF1C69-0664-4744-A3F5-000B58D91497}"/>
              </a:ext>
            </a:extLst>
          </p:cNvPr>
          <p:cNvSpPr/>
          <p:nvPr/>
        </p:nvSpPr>
        <p:spPr>
          <a:xfrm>
            <a:off x="5781196" y="3601520"/>
            <a:ext cx="629609" cy="133867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49AEAFA-B079-084D-91A8-23F437479F4D}"/>
              </a:ext>
            </a:extLst>
          </p:cNvPr>
          <p:cNvSpPr/>
          <p:nvPr/>
        </p:nvSpPr>
        <p:spPr>
          <a:xfrm>
            <a:off x="5781196" y="3601520"/>
            <a:ext cx="629609" cy="133867"/>
          </a:xfrm>
          <a:prstGeom prst="roundRect">
            <a:avLst>
              <a:gd name="adj" fmla="val 50000"/>
            </a:avLst>
          </a:prstGeom>
          <a:solidFill>
            <a:srgbClr val="EAE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B6DD3F8-6D6B-3946-8F9A-099BAC2C2E37}"/>
              </a:ext>
            </a:extLst>
          </p:cNvPr>
          <p:cNvSpPr/>
          <p:nvPr/>
        </p:nvSpPr>
        <p:spPr>
          <a:xfrm>
            <a:off x="5781196" y="3601520"/>
            <a:ext cx="629609" cy="133867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555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19583A1-D479-0F44-AB52-24C24FAD56AE}"/>
              </a:ext>
            </a:extLst>
          </p:cNvPr>
          <p:cNvSpPr/>
          <p:nvPr/>
        </p:nvSpPr>
        <p:spPr>
          <a:xfrm rot="18900000">
            <a:off x="4546661" y="2907913"/>
            <a:ext cx="3098678" cy="1228785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A343D69-991C-5845-8A16-5280AE7CE155}"/>
              </a:ext>
            </a:extLst>
          </p:cNvPr>
          <p:cNvSpPr/>
          <p:nvPr/>
        </p:nvSpPr>
        <p:spPr>
          <a:xfrm rot="2700000">
            <a:off x="4546662" y="2907912"/>
            <a:ext cx="3098676" cy="1228786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C435B-CBD4-EF4C-A8D0-261ED4DA29F3}"/>
              </a:ext>
            </a:extLst>
          </p:cNvPr>
          <p:cNvSpPr/>
          <p:nvPr/>
        </p:nvSpPr>
        <p:spPr>
          <a:xfrm>
            <a:off x="5710154" y="3440267"/>
            <a:ext cx="771694" cy="164077"/>
          </a:xfrm>
          <a:prstGeom prst="roundRect">
            <a:avLst>
              <a:gd name="adj" fmla="val 50000"/>
            </a:avLst>
          </a:prstGeom>
          <a:solidFill>
            <a:srgbClr val="ED6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A282FF1-B577-C246-B19A-2233B0ABBE00}"/>
              </a:ext>
            </a:extLst>
          </p:cNvPr>
          <p:cNvSpPr/>
          <p:nvPr/>
        </p:nvSpPr>
        <p:spPr>
          <a:xfrm>
            <a:off x="5710154" y="3440267"/>
            <a:ext cx="771694" cy="164077"/>
          </a:xfrm>
          <a:prstGeom prst="roundRect">
            <a:avLst>
              <a:gd name="adj" fmla="val 50000"/>
            </a:avLst>
          </a:prstGeom>
          <a:solidFill>
            <a:srgbClr val="EAE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54A914-415E-E74B-9361-6DEAE70CC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" y="6991291"/>
            <a:ext cx="12192000" cy="45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 2">
            <a:extLst>
              <a:ext uri="{FF2B5EF4-FFF2-40B4-BE49-F238E27FC236}">
                <a16:creationId xmlns:a16="http://schemas.microsoft.com/office/drawing/2014/main" id="{C8980D0F-A9A0-C445-A55A-2A47C68055C1}"/>
              </a:ext>
            </a:extLst>
          </p:cNvPr>
          <p:cNvSpPr txBox="1">
            <a:spLocks/>
          </p:cNvSpPr>
          <p:nvPr/>
        </p:nvSpPr>
        <p:spPr>
          <a:xfrm>
            <a:off x="578370" y="578210"/>
            <a:ext cx="5822432" cy="630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너무 쉽게</a:t>
            </a:r>
            <a:r>
              <a:rPr kumimoji="1" lang="en-US" altLang="ko-KR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,</a:t>
            </a:r>
            <a:r>
              <a:rPr kumimoji="1" lang="ko-KR" altLang="en-US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무심코 버려지는 것들</a:t>
            </a:r>
            <a:endParaRPr kumimoji="1" lang="en-US" altLang="ko-KR" sz="32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0D26691-C046-5A43-886F-4E32227BA93C}"/>
              </a:ext>
            </a:extLst>
          </p:cNvPr>
          <p:cNvCxnSpPr/>
          <p:nvPr/>
        </p:nvCxnSpPr>
        <p:spPr>
          <a:xfrm>
            <a:off x="0" y="0"/>
            <a:ext cx="495946" cy="495946"/>
          </a:xfrm>
          <a:prstGeom prst="line">
            <a:avLst/>
          </a:prstGeom>
          <a:ln>
            <a:solidFill>
              <a:srgbClr val="EE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837A8F-2DE4-5648-A681-C10476CF6E0B}"/>
              </a:ext>
            </a:extLst>
          </p:cNvPr>
          <p:cNvSpPr/>
          <p:nvPr/>
        </p:nvSpPr>
        <p:spPr>
          <a:xfrm>
            <a:off x="8808181" y="281935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6000" dirty="0">
                <a:effectLst/>
                <a:latin typeface="Apple Color Emoji" pitchFamily="2" charset="0"/>
              </a:rPr>
              <a:t>🍚</a:t>
            </a:r>
            <a:endParaRPr lang="ko-Kore-KR" altLang="en-US" sz="6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3CF49A-9A8E-9249-933A-C3AACAF47A0C}"/>
              </a:ext>
            </a:extLst>
          </p:cNvPr>
          <p:cNvSpPr/>
          <p:nvPr/>
        </p:nvSpPr>
        <p:spPr>
          <a:xfrm>
            <a:off x="6678821" y="2819355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6000" dirty="0"/>
              <a:t>⚡️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C817B3-A1DD-354D-90F4-BF44F8AE7610}"/>
              </a:ext>
            </a:extLst>
          </p:cNvPr>
          <p:cNvSpPr/>
          <p:nvPr/>
        </p:nvSpPr>
        <p:spPr>
          <a:xfrm>
            <a:off x="4549461" y="2819355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6000" dirty="0"/>
              <a:t>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3E9813-5386-0F4A-B8D8-B77B29D93F0D}"/>
              </a:ext>
            </a:extLst>
          </p:cNvPr>
          <p:cNvSpPr/>
          <p:nvPr/>
        </p:nvSpPr>
        <p:spPr>
          <a:xfrm>
            <a:off x="2147525" y="2819353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6000" dirty="0"/>
              <a:t>💧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1D594-6461-1543-8AC1-00607739C311}"/>
              </a:ext>
            </a:extLst>
          </p:cNvPr>
          <p:cNvSpPr txBox="1"/>
          <p:nvPr/>
        </p:nvSpPr>
        <p:spPr>
          <a:xfrm>
            <a:off x="2085179" y="4197928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32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178</a:t>
            </a:r>
            <a:r>
              <a:rPr lang="en-US" altLang="ko-Kore-KR" sz="3200" dirty="0">
                <a:latin typeface="YDIYGO340" panose="02030504000101010101" pitchFamily="18" charset="-127"/>
                <a:ea typeface="YDIYGO340" panose="02030504000101010101" pitchFamily="18" charset="-127"/>
              </a:rPr>
              <a:t>L</a:t>
            </a:r>
            <a:endParaRPr kumimoji="1" lang="ko-Kore-KR" altLang="en-US" sz="3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92E37-A8D1-7247-8CCA-C113E3B6EBD3}"/>
              </a:ext>
            </a:extLst>
          </p:cNvPr>
          <p:cNvSpPr txBox="1"/>
          <p:nvPr/>
        </p:nvSpPr>
        <p:spPr>
          <a:xfrm>
            <a:off x="4315593" y="4210156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24000</a:t>
            </a:r>
            <a:r>
              <a:rPr lang="en-US" altLang="ko-KR" sz="3200" dirty="0">
                <a:latin typeface="YDIYGO340" panose="02030504000101010101" pitchFamily="18" charset="-127"/>
                <a:ea typeface="YDIYGO340" panose="02030504000101010101" pitchFamily="18" charset="-127"/>
              </a:rPr>
              <a:t>t</a:t>
            </a:r>
            <a:endParaRPr kumimoji="1" lang="ko-Kore-KR" altLang="en-US" sz="3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A619D-1294-A944-A21A-53851EF10AFF}"/>
              </a:ext>
            </a:extLst>
          </p:cNvPr>
          <p:cNvSpPr txBox="1"/>
          <p:nvPr/>
        </p:nvSpPr>
        <p:spPr>
          <a:xfrm>
            <a:off x="8561489" y="4213830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8000</a:t>
            </a:r>
            <a:r>
              <a:rPr lang="ko-KR" altLang="en-US" sz="32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억</a:t>
            </a:r>
            <a:endParaRPr kumimoji="1" lang="ko-Kore-KR" altLang="en-US" sz="3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2CF2F-0322-3246-B54E-D00F951A9D84}"/>
              </a:ext>
            </a:extLst>
          </p:cNvPr>
          <p:cNvSpPr txBox="1"/>
          <p:nvPr/>
        </p:nvSpPr>
        <p:spPr>
          <a:xfrm>
            <a:off x="6856990" y="4210156"/>
            <a:ext cx="65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4</a:t>
            </a:r>
            <a:r>
              <a:rPr lang="en-US" altLang="ko-KR" sz="3200" dirty="0">
                <a:latin typeface="YDIYGO340" panose="02030504000101010101" pitchFamily="18" charset="-127"/>
                <a:ea typeface="YDIYGO340" panose="02030504000101010101" pitchFamily="18" charset="-127"/>
              </a:rPr>
              <a:t>g</a:t>
            </a:r>
            <a:endParaRPr kumimoji="1" lang="ko-Kore-KR" altLang="en-US" sz="32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374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6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506B021-E29E-4541-B376-51204289B39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1139055" cy="6213764"/>
          </a:xfrm>
          <a:prstGeom prst="line">
            <a:avLst/>
          </a:prstGeom>
          <a:ln>
            <a:solidFill>
              <a:srgbClr val="F6E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AA4997-D89C-B442-9DDF-70F117E11E0E}"/>
              </a:ext>
            </a:extLst>
          </p:cNvPr>
          <p:cNvSpPr/>
          <p:nvPr/>
        </p:nvSpPr>
        <p:spPr>
          <a:xfrm>
            <a:off x="2999232" y="2231136"/>
            <a:ext cx="6053328" cy="2359152"/>
          </a:xfrm>
          <a:prstGeom prst="rect">
            <a:avLst/>
          </a:prstGeom>
          <a:solidFill>
            <a:srgbClr val="EF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부제 2">
            <a:extLst>
              <a:ext uri="{FF2B5EF4-FFF2-40B4-BE49-F238E27FC236}">
                <a16:creationId xmlns:a16="http://schemas.microsoft.com/office/drawing/2014/main" id="{A1D4C345-02F4-5F4F-B1F6-3370E11D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637" y="3113668"/>
            <a:ext cx="8386726" cy="630664"/>
          </a:xfrm>
        </p:spPr>
        <p:txBody>
          <a:bodyPr>
            <a:normAutofit/>
          </a:bodyPr>
          <a:lstStyle/>
          <a:p>
            <a:r>
              <a:rPr kumimoji="1" lang="ko-Kore-KR" altLang="en-US" sz="3200" dirty="0">
                <a:solidFill>
                  <a:srgbClr val="FAEFE2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감사합니다</a:t>
            </a:r>
            <a:endParaRPr kumimoji="1" lang="en-US" altLang="ko-KR" sz="3200" dirty="0">
              <a:solidFill>
                <a:srgbClr val="FAEFE2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45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3837A8F-2DE4-5648-A681-C10476CF6E0B}"/>
              </a:ext>
            </a:extLst>
          </p:cNvPr>
          <p:cNvSpPr/>
          <p:nvPr/>
        </p:nvSpPr>
        <p:spPr>
          <a:xfrm>
            <a:off x="6727131" y="420648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6000" dirty="0">
                <a:effectLst/>
                <a:latin typeface="Apple Color Emoji" pitchFamily="2" charset="0"/>
              </a:rPr>
              <a:t>🍚</a:t>
            </a:r>
            <a:endParaRPr lang="ko-Kore-KR" altLang="en-US" sz="6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3CF49A-9A8E-9249-933A-C3AACAF47A0C}"/>
              </a:ext>
            </a:extLst>
          </p:cNvPr>
          <p:cNvSpPr/>
          <p:nvPr/>
        </p:nvSpPr>
        <p:spPr>
          <a:xfrm>
            <a:off x="6670128" y="25274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6000" dirty="0"/>
              <a:t>⚡️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C817B3-A1DD-354D-90F4-BF44F8AE7610}"/>
              </a:ext>
            </a:extLst>
          </p:cNvPr>
          <p:cNvSpPr/>
          <p:nvPr/>
        </p:nvSpPr>
        <p:spPr>
          <a:xfrm>
            <a:off x="583922" y="4256980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6000" dirty="0"/>
              <a:t>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3E9813-5386-0F4A-B8D8-B77B29D93F0D}"/>
              </a:ext>
            </a:extLst>
          </p:cNvPr>
          <p:cNvSpPr/>
          <p:nvPr/>
        </p:nvSpPr>
        <p:spPr>
          <a:xfrm>
            <a:off x="583923" y="2527482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6000" dirty="0"/>
              <a:t>💧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1D594-6461-1543-8AC1-00607739C311}"/>
              </a:ext>
            </a:extLst>
          </p:cNvPr>
          <p:cNvSpPr txBox="1"/>
          <p:nvPr/>
        </p:nvSpPr>
        <p:spPr>
          <a:xfrm>
            <a:off x="2064186" y="2406092"/>
            <a:ext cx="369684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한 명이 하루에 사용하는 물의 양</a:t>
            </a:r>
            <a:endParaRPr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endParaRPr lang="en-US" altLang="ko-KR" sz="7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en-US" altLang="ko-Kore-KR" sz="36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178</a:t>
            </a:r>
            <a:r>
              <a:rPr lang="en-US" altLang="ko-Kore-KR" sz="3600" dirty="0">
                <a:latin typeface="YDIYGO340" panose="02030504000101010101" pitchFamily="18" charset="-127"/>
                <a:ea typeface="YDIYGO340" panose="02030504000101010101" pitchFamily="18" charset="-127"/>
              </a:rPr>
              <a:t>L</a:t>
            </a:r>
            <a:endParaRPr kumimoji="1" lang="ko-Kore-KR" altLang="en-US" sz="36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A2259-EAFA-3A47-A031-EE0F858784B9}"/>
              </a:ext>
            </a:extLst>
          </p:cNvPr>
          <p:cNvSpPr txBox="1"/>
          <p:nvPr/>
        </p:nvSpPr>
        <p:spPr>
          <a:xfrm>
            <a:off x="2064186" y="4151764"/>
            <a:ext cx="398859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매년 바다에서 건져지는 </a:t>
            </a:r>
            <a:r>
              <a:rPr lang="ko-KR" altLang="en-US" sz="2000" dirty="0" err="1">
                <a:latin typeface="YDIYGO310" panose="02030504000101010101" pitchFamily="18" charset="-127"/>
                <a:ea typeface="YDIYGO310" panose="02030504000101010101" pitchFamily="18" charset="-127"/>
              </a:rPr>
              <a:t>폐비닐봉지</a:t>
            </a:r>
            <a:endParaRPr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endParaRPr lang="en-US" altLang="ko-KR" sz="7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en-US" altLang="ko-KR" sz="36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24000</a:t>
            </a:r>
            <a:r>
              <a:rPr lang="ko-KR" altLang="en-US" sz="36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톤</a:t>
            </a:r>
            <a:endParaRPr kumimoji="1" lang="ko-Kore-KR" altLang="en-US" sz="36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2ED1E-82C9-034C-ADBE-EBDEB222CAAC}"/>
              </a:ext>
            </a:extLst>
          </p:cNvPr>
          <p:cNvSpPr txBox="1"/>
          <p:nvPr/>
        </p:nvSpPr>
        <p:spPr>
          <a:xfrm>
            <a:off x="8150391" y="2406092"/>
            <a:ext cx="281038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메일 한 통의 탄소배출량</a:t>
            </a:r>
            <a:endParaRPr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endParaRPr lang="en-US" altLang="ko-KR" sz="7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en-US" altLang="ko-KR" sz="36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4</a:t>
            </a:r>
            <a:r>
              <a:rPr lang="en-US" altLang="ko-KR" sz="3600" dirty="0">
                <a:latin typeface="YDIYGO340" panose="02030504000101010101" pitchFamily="18" charset="-127"/>
                <a:ea typeface="YDIYGO340" panose="02030504000101010101" pitchFamily="18" charset="-127"/>
              </a:rPr>
              <a:t>g</a:t>
            </a:r>
            <a:endParaRPr kumimoji="1" lang="ko-Kore-KR" altLang="en-US" sz="36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AF0ED-E4C3-A94F-A838-37454817DE4B}"/>
              </a:ext>
            </a:extLst>
          </p:cNvPr>
          <p:cNvSpPr txBox="1"/>
          <p:nvPr/>
        </p:nvSpPr>
        <p:spPr>
          <a:xfrm>
            <a:off x="8150391" y="4109271"/>
            <a:ext cx="319189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YDIYGO310" panose="02030504000101010101" pitchFamily="18" charset="-127"/>
                <a:ea typeface="YDIYGO310" panose="02030504000101010101" pitchFamily="18" charset="-127"/>
              </a:rPr>
              <a:t>연간 음식물쓰레기 처리비용</a:t>
            </a:r>
            <a:endParaRPr lang="en-US" altLang="ko-KR" sz="20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endParaRPr lang="en-US" altLang="ko-KR" sz="700" dirty="0">
              <a:latin typeface="YDIYGO310" panose="02030504000101010101" pitchFamily="18" charset="-127"/>
              <a:ea typeface="YDIYGO310" panose="02030504000101010101" pitchFamily="18" charset="-127"/>
            </a:endParaRPr>
          </a:p>
          <a:p>
            <a:r>
              <a:rPr lang="en-US" altLang="ko-KR" sz="36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8000</a:t>
            </a:r>
            <a:r>
              <a:rPr lang="ko-KR" altLang="en-US" sz="3600" dirty="0">
                <a:effectLst/>
                <a:latin typeface="YDIYGO340" panose="02030504000101010101" pitchFamily="18" charset="-127"/>
                <a:ea typeface="YDIYGO340" panose="02030504000101010101" pitchFamily="18" charset="-127"/>
              </a:rPr>
              <a:t>억</a:t>
            </a:r>
            <a:endParaRPr kumimoji="1" lang="ko-Kore-KR" altLang="en-US" sz="36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  <p:sp>
        <p:nvSpPr>
          <p:cNvPr id="18" name="부제 2">
            <a:extLst>
              <a:ext uri="{FF2B5EF4-FFF2-40B4-BE49-F238E27FC236}">
                <a16:creationId xmlns:a16="http://schemas.microsoft.com/office/drawing/2014/main" id="{9EB4394C-96D7-6E49-BBA6-FE5B9B3F21B0}"/>
              </a:ext>
            </a:extLst>
          </p:cNvPr>
          <p:cNvSpPr txBox="1">
            <a:spLocks/>
          </p:cNvSpPr>
          <p:nvPr/>
        </p:nvSpPr>
        <p:spPr>
          <a:xfrm>
            <a:off x="578369" y="578210"/>
            <a:ext cx="6848797" cy="630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너무 쉽게</a:t>
            </a:r>
            <a:r>
              <a:rPr kumimoji="1" lang="en-US" altLang="ko-KR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,</a:t>
            </a:r>
            <a:r>
              <a:rPr kumimoji="1" lang="ko-KR" altLang="en-US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 무심코 버려지는 자원들</a:t>
            </a:r>
            <a:endParaRPr kumimoji="1" lang="en-US" altLang="ko-KR" sz="3200" dirty="0">
              <a:solidFill>
                <a:srgbClr val="EE6A5C"/>
              </a:solidFill>
              <a:latin typeface="YDIYGO340" panose="02030504000101010101" pitchFamily="18" charset="-127"/>
              <a:ea typeface="YDIYGO340" panose="02030504000101010101" pitchFamily="18" charset="-127"/>
              <a:cs typeface="SM KGothic Std Regular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DEA3FA5-CF7C-A243-8D00-9B739453F2BE}"/>
              </a:ext>
            </a:extLst>
          </p:cNvPr>
          <p:cNvCxnSpPr/>
          <p:nvPr/>
        </p:nvCxnSpPr>
        <p:spPr>
          <a:xfrm>
            <a:off x="0" y="0"/>
            <a:ext cx="495946" cy="495946"/>
          </a:xfrm>
          <a:prstGeom prst="line">
            <a:avLst/>
          </a:prstGeom>
          <a:ln>
            <a:solidFill>
              <a:srgbClr val="EE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49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578370" y="578210"/>
            <a:ext cx="5822432" cy="630664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Zero Waste?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5258BC-1391-DE47-9B22-4EDDEEDDA88E}"/>
              </a:ext>
            </a:extLst>
          </p:cNvPr>
          <p:cNvCxnSpPr/>
          <p:nvPr/>
        </p:nvCxnSpPr>
        <p:spPr>
          <a:xfrm>
            <a:off x="0" y="0"/>
            <a:ext cx="495946" cy="495946"/>
          </a:xfrm>
          <a:prstGeom prst="line">
            <a:avLst/>
          </a:prstGeom>
          <a:ln>
            <a:solidFill>
              <a:srgbClr val="EE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 descr="모션그래픽]제로웨이스트 라이프 - 전자신문">
            <a:extLst>
              <a:ext uri="{FF2B5EF4-FFF2-40B4-BE49-F238E27FC236}">
                <a16:creationId xmlns:a16="http://schemas.microsoft.com/office/drawing/2014/main" id="{FAEF7A6B-3DFF-3D4B-895D-FFAA2D20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53" y="2195733"/>
            <a:ext cx="5243763" cy="294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5B2A4-3F89-3241-856F-D0D71ED2EA4A}"/>
              </a:ext>
            </a:extLst>
          </p:cNvPr>
          <p:cNvSpPr txBox="1"/>
          <p:nvPr/>
        </p:nvSpPr>
        <p:spPr>
          <a:xfrm>
            <a:off x="1654464" y="3404835"/>
            <a:ext cx="240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latin typeface="YDIYGO340" panose="02030504000101010101" pitchFamily="18" charset="-127"/>
                <a:ea typeface="YDIYGO340" panose="02030504000101010101" pitchFamily="18" charset="-127"/>
              </a:rPr>
              <a:t>Zero + Waste</a:t>
            </a:r>
            <a:endParaRPr kumimoji="1" lang="en-US" altLang="ko-KR" sz="2800" dirty="0">
              <a:highlight>
                <a:srgbClr val="FAEFE2"/>
              </a:highlight>
              <a:latin typeface="YDIYGO340" panose="02030504000101010101" pitchFamily="18" charset="-127"/>
              <a:ea typeface="YDIYGO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7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578370" y="578210"/>
            <a:ext cx="5822432" cy="630664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Zero Waste?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5258BC-1391-DE47-9B22-4EDDEEDDA88E}"/>
              </a:ext>
            </a:extLst>
          </p:cNvPr>
          <p:cNvCxnSpPr/>
          <p:nvPr/>
        </p:nvCxnSpPr>
        <p:spPr>
          <a:xfrm>
            <a:off x="0" y="0"/>
            <a:ext cx="495946" cy="495946"/>
          </a:xfrm>
          <a:prstGeom prst="line">
            <a:avLst/>
          </a:prstGeom>
          <a:ln>
            <a:solidFill>
              <a:srgbClr val="EE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쓰.없.삶&amp;quot; 시작을 위해 꼭 필요한 기본템! 제로웨이스트 비기너 키트 | 와디즈 펀딩">
            <a:extLst>
              <a:ext uri="{FF2B5EF4-FFF2-40B4-BE49-F238E27FC236}">
                <a16:creationId xmlns:a16="http://schemas.microsoft.com/office/drawing/2014/main" id="{70EC11F3-6545-1744-ACBD-1EEE60C2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21" y="1973639"/>
            <a:ext cx="5822432" cy="369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제로웨이스트: 생활 속 작은 실천으로 지구 살리기! - 아시아경제">
            <a:extLst>
              <a:ext uri="{FF2B5EF4-FFF2-40B4-BE49-F238E27FC236}">
                <a16:creationId xmlns:a16="http://schemas.microsoft.com/office/drawing/2014/main" id="{8824D1AE-E668-B149-84A0-14784347C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 t="33949" r="-675" b="12147"/>
          <a:stretch/>
        </p:blipFill>
        <p:spPr bwMode="auto">
          <a:xfrm>
            <a:off x="6873423" y="1973638"/>
            <a:ext cx="4572000" cy="369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5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578370" y="578210"/>
            <a:ext cx="5822432" cy="630664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3200" dirty="0">
                <a:solidFill>
                  <a:srgbClr val="EE6A5C"/>
                </a:solidFill>
                <a:latin typeface="YDIYGO340" panose="02030504000101010101" pitchFamily="18" charset="-127"/>
                <a:ea typeface="YDIYGO340" panose="02030504000101010101" pitchFamily="18" charset="-127"/>
                <a:cs typeface="SM KGothic Std Regular" charset="-127"/>
              </a:rPr>
              <a:t>Zero Waste?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5258BC-1391-DE47-9B22-4EDDEEDDA88E}"/>
              </a:ext>
            </a:extLst>
          </p:cNvPr>
          <p:cNvCxnSpPr/>
          <p:nvPr/>
        </p:nvCxnSpPr>
        <p:spPr>
          <a:xfrm>
            <a:off x="0" y="0"/>
            <a:ext cx="495946" cy="495946"/>
          </a:xfrm>
          <a:prstGeom prst="line">
            <a:avLst/>
          </a:prstGeom>
          <a:ln>
            <a:solidFill>
              <a:srgbClr val="EE6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F7FAC1-7E0C-7E45-BF4C-1EC3F5E10032}"/>
              </a:ext>
            </a:extLst>
          </p:cNvPr>
          <p:cNvSpPr txBox="1"/>
          <p:nvPr/>
        </p:nvSpPr>
        <p:spPr>
          <a:xfrm>
            <a:off x="3208819" y="3030973"/>
            <a:ext cx="5426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 err="1">
                <a:latin typeface="YDIYGO340" panose="02030504000101010101" pitchFamily="18" charset="-127"/>
                <a:ea typeface="YDIYGO340" panose="02030504000101010101" pitchFamily="18" charset="-127"/>
              </a:rPr>
              <a:t>제로웨이스트를</a:t>
            </a:r>
            <a:r>
              <a:rPr kumimoji="1" lang="ko-KR" altLang="en-US" sz="2800" dirty="0">
                <a:latin typeface="YDIYGO340" panose="02030504000101010101" pitchFamily="18" charset="-127"/>
                <a:ea typeface="YDIYGO340" panose="02030504000101010101" pitchFamily="18" charset="-127"/>
              </a:rPr>
              <a:t> 위해 </a:t>
            </a:r>
            <a:endParaRPr kumimoji="1" lang="en-US" altLang="ko-KR" sz="2800" dirty="0"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/>
            <a:endParaRPr kumimoji="1" lang="en-US" altLang="ko-KR" sz="1600" dirty="0">
              <a:highlight>
                <a:srgbClr val="FAEFE2"/>
              </a:highlight>
              <a:latin typeface="YDIYGO340" panose="02030504000101010101" pitchFamily="18" charset="-127"/>
              <a:ea typeface="YDIYGO340" panose="02030504000101010101" pitchFamily="18" charset="-127"/>
            </a:endParaRPr>
          </a:p>
          <a:p>
            <a:pPr algn="ctr"/>
            <a:r>
              <a:rPr kumimoji="1" lang="ko-KR" altLang="en-US" sz="2800" dirty="0" err="1">
                <a:highlight>
                  <a:srgbClr val="FAEFE2"/>
                </a:highlight>
                <a:latin typeface="YDIYGO340" panose="02030504000101010101" pitchFamily="18" charset="-127"/>
                <a:ea typeface="YDIYGO340" panose="02030504000101010101" pitchFamily="18" charset="-127"/>
              </a:rPr>
              <a:t>제로웨이스트</a:t>
            </a:r>
            <a:r>
              <a:rPr kumimoji="1" lang="ko-KR" altLang="en-US" sz="2800" dirty="0">
                <a:highlight>
                  <a:srgbClr val="FAEFE2"/>
                </a:highlight>
                <a:latin typeface="YDIYGO340" panose="02030504000101010101" pitchFamily="18" charset="-127"/>
                <a:ea typeface="YDIYGO340" panose="02030504000101010101" pitchFamily="18" charset="-127"/>
              </a:rPr>
              <a:t> 키트를 사야 한다고</a:t>
            </a:r>
            <a:r>
              <a:rPr kumimoji="1" lang="en-US" altLang="ko-KR" sz="2800" dirty="0">
                <a:highlight>
                  <a:srgbClr val="FAEFE2"/>
                </a:highlight>
                <a:latin typeface="YDIYGO340" panose="02030504000101010101" pitchFamily="18" charset="-127"/>
                <a:ea typeface="YDIYGO340" panose="02030504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523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2521</Words>
  <Application>Microsoft Macintosh PowerPoint</Application>
  <PresentationFormat>와이드스크린</PresentationFormat>
  <Paragraphs>678</Paragraphs>
  <Slides>50</Slides>
  <Notes>47</Notes>
  <HiddenSlides>0</HiddenSlides>
  <MMClips>1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72" baseType="lpstr">
      <vt:lpstr>210 OmniGothicOTF 010</vt:lpstr>
      <vt:lpstr>210 OmniGothicOTF 020</vt:lpstr>
      <vt:lpstr>210 OmniGothicOTF 030</vt:lpstr>
      <vt:lpstr>210 OmniGothicOTF 040</vt:lpstr>
      <vt:lpstr>Apple SD Gothic Neo</vt:lpstr>
      <vt:lpstr>Apple SD Gothic Neo Light</vt:lpstr>
      <vt:lpstr>Apple SD Gothic Neo Medium</vt:lpstr>
      <vt:lpstr>Apple SD Gothic Neo SemiBold</vt:lpstr>
      <vt:lpstr>Apple SD Gothic Neo UltraLight</vt:lpstr>
      <vt:lpstr>APPLE SD GOTHICNEO EXTRABOLD</vt:lpstr>
      <vt:lpstr>JGAEGUJAENGYI-MEDIUM</vt:lpstr>
      <vt:lpstr>SM SEGothic Std Regular</vt:lpstr>
      <vt:lpstr>YDIYGO310</vt:lpstr>
      <vt:lpstr>YDIYGO320</vt:lpstr>
      <vt:lpstr>YDIYGO330</vt:lpstr>
      <vt:lpstr>YDIYGO340</vt:lpstr>
      <vt:lpstr>YDIYGO350</vt:lpstr>
      <vt:lpstr>Apple Color Emoji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백가영</dc:creator>
  <cp:lastModifiedBy>백가영</cp:lastModifiedBy>
  <cp:revision>21</cp:revision>
  <dcterms:created xsi:type="dcterms:W3CDTF">2022-01-02T10:25:15Z</dcterms:created>
  <dcterms:modified xsi:type="dcterms:W3CDTF">2022-01-20T10:28:34Z</dcterms:modified>
</cp:coreProperties>
</file>